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4" r:id="rId5"/>
    <p:sldId id="261" r:id="rId6"/>
    <p:sldId id="265" r:id="rId7"/>
    <p:sldId id="262" r:id="rId8"/>
    <p:sldId id="263" r:id="rId9"/>
    <p:sldId id="260" r:id="rId10"/>
    <p:sldId id="25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8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466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724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79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73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671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227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226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70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684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97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261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8FDB8-3389-42B3-83DF-C62693A2A1D1}" type="datetimeFigureOut">
              <a:rPr lang="en-US" smtClean="0"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F035F-7E57-4A72-BF32-E2F64681E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496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7.png"/><Relationship Id="rId7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jpeg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3.jpeg"/><Relationship Id="rId7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3.jpeg"/><Relationship Id="rId7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28.jpeg"/><Relationship Id="rId4" Type="http://schemas.openxmlformats.org/officeDocument/2006/relationships/image" Target="../media/image11.jpeg"/><Relationship Id="rId9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png"/><Relationship Id="rId3" Type="http://schemas.openxmlformats.org/officeDocument/2006/relationships/image" Target="../media/image3.jpeg"/><Relationship Id="rId7" Type="http://schemas.openxmlformats.org/officeDocument/2006/relationships/image" Target="../media/image27.jpeg"/><Relationship Id="rId12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33.jpeg"/><Relationship Id="rId5" Type="http://schemas.openxmlformats.org/officeDocument/2006/relationships/image" Target="../media/image14.jpeg"/><Relationship Id="rId10" Type="http://schemas.openxmlformats.org/officeDocument/2006/relationships/image" Target="../media/image32.png"/><Relationship Id="rId4" Type="http://schemas.openxmlformats.org/officeDocument/2006/relationships/image" Target="../media/image11.jpeg"/><Relationship Id="rId9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18" Type="http://schemas.openxmlformats.org/officeDocument/2006/relationships/image" Target="../media/image51.png"/><Relationship Id="rId3" Type="http://schemas.openxmlformats.org/officeDocument/2006/relationships/image" Target="../media/image37.png"/><Relationship Id="rId21" Type="http://schemas.openxmlformats.org/officeDocument/2006/relationships/image" Target="../media/image7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5" Type="http://schemas.openxmlformats.org/officeDocument/2006/relationships/image" Target="../media/image56.png"/><Relationship Id="rId2" Type="http://schemas.openxmlformats.org/officeDocument/2006/relationships/image" Target="../media/image36.png"/><Relationship Id="rId16" Type="http://schemas.openxmlformats.org/officeDocument/2006/relationships/image" Target="../media/image49.jpeg"/><Relationship Id="rId20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11" Type="http://schemas.openxmlformats.org/officeDocument/2006/relationships/image" Target="../media/image44.png"/><Relationship Id="rId24" Type="http://schemas.openxmlformats.org/officeDocument/2006/relationships/image" Target="../media/image55.png"/><Relationship Id="rId5" Type="http://schemas.openxmlformats.org/officeDocument/2006/relationships/image" Target="../media/image38.jpeg"/><Relationship Id="rId15" Type="http://schemas.openxmlformats.org/officeDocument/2006/relationships/image" Target="../media/image48.png"/><Relationship Id="rId23" Type="http://schemas.openxmlformats.org/officeDocument/2006/relationships/image" Target="../media/image54.png"/><Relationship Id="rId10" Type="http://schemas.openxmlformats.org/officeDocument/2006/relationships/image" Target="../media/image43.jpeg"/><Relationship Id="rId19" Type="http://schemas.openxmlformats.org/officeDocument/2006/relationships/image" Target="../media/image52.png"/><Relationship Id="rId4" Type="http://schemas.openxmlformats.org/officeDocument/2006/relationships/image" Target="../media/image6.png"/><Relationship Id="rId9" Type="http://schemas.openxmlformats.org/officeDocument/2006/relationships/image" Target="../media/image42.png"/><Relationship Id="rId14" Type="http://schemas.openxmlformats.org/officeDocument/2006/relationships/image" Target="../media/image47.jpeg"/><Relationship Id="rId22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myServer</a:t>
            </a:r>
            <a:r>
              <a:rPr lang="en-US" dirty="0" smtClean="0"/>
              <a:t> 6</a:t>
            </a:r>
            <a:br>
              <a:rPr lang="en-US" dirty="0" smtClean="0"/>
            </a:br>
            <a:r>
              <a:rPr lang="en-US" dirty="0" smtClean="0"/>
              <a:t>Sports Bar Systems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Allonis</a:t>
            </a:r>
            <a:r>
              <a:rPr lang="en-US" dirty="0" smtClean="0"/>
              <a:t> LLC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685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Allonis</a:t>
            </a:r>
            <a:r>
              <a:rPr lang="en-US" dirty="0"/>
              <a:t> </a:t>
            </a:r>
            <a:r>
              <a:rPr lang="en-US" dirty="0" err="1" smtClean="0"/>
              <a:t>myServer</a:t>
            </a:r>
            <a:r>
              <a:rPr lang="en-US" dirty="0" smtClean="0"/>
              <a:t> 6 Pi Cases and Mounts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" y="2993984"/>
            <a:ext cx="2291312" cy="8668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4114799"/>
            <a:ext cx="2155183" cy="9091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41" y="1809221"/>
            <a:ext cx="1563158" cy="848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54644" y="2196227"/>
            <a:ext cx="8236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Basic heat sink case for most simple systems.  Uses wall mount power supply</a:t>
            </a:r>
            <a:r>
              <a:rPr lang="en-US" dirty="0" smtClean="0"/>
              <a:t>.  Included in “Basic” sports bar package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383222" y="3058059"/>
            <a:ext cx="87278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Rack Mount for up to four </a:t>
            </a:r>
            <a:r>
              <a:rPr lang="en-US" dirty="0" err="1" smtClean="0"/>
              <a:t>myServer</a:t>
            </a:r>
            <a:r>
              <a:rPr lang="en-US" dirty="0" smtClean="0"/>
              <a:t> 6 controllers or </a:t>
            </a:r>
            <a:r>
              <a:rPr lang="en-US" dirty="0" err="1" smtClean="0"/>
              <a:t>myMediaPlayers</a:t>
            </a:r>
            <a:r>
              <a:rPr lang="en-US" dirty="0" smtClean="0"/>
              <a:t> or </a:t>
            </a:r>
            <a:r>
              <a:rPr lang="en-US" dirty="0" err="1" smtClean="0"/>
              <a:t>myAudioStreamers</a:t>
            </a:r>
            <a:endParaRPr lang="en-US" dirty="0" smtClean="0"/>
          </a:p>
          <a:p>
            <a:r>
              <a:rPr lang="en-US" dirty="0" smtClean="0"/>
              <a:t>$125.99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173377" y="4300044"/>
            <a:ext cx="90186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Expandable DIN Rail Rack mount for complex systems including myIR8 HATs and </a:t>
            </a:r>
            <a:r>
              <a:rPr lang="en-US" dirty="0" err="1" smtClean="0"/>
              <a:t>myDigIO</a:t>
            </a:r>
            <a:r>
              <a:rPr lang="en-US" dirty="0" smtClean="0"/>
              <a:t> </a:t>
            </a:r>
            <a:r>
              <a:rPr lang="en-US" dirty="0" smtClean="0"/>
              <a:t>HATS</a:t>
            </a:r>
          </a:p>
          <a:p>
            <a:r>
              <a:rPr lang="en-US" dirty="0" smtClean="0"/>
              <a:t>Priced according to needs (modular system).  Typically $199 and up.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80" y="5458059"/>
            <a:ext cx="1102040" cy="94826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30776" y="5755729"/>
            <a:ext cx="21922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USB to Serial </a:t>
            </a:r>
            <a:r>
              <a:rPr lang="en-US" dirty="0" smtClean="0"/>
              <a:t>Adapter</a:t>
            </a:r>
          </a:p>
          <a:p>
            <a:r>
              <a:rPr lang="en-US" dirty="0" smtClean="0"/>
              <a:t>$19.99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01" y="5562107"/>
            <a:ext cx="1171648" cy="93186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238227" y="5747526"/>
            <a:ext cx="22533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USB to RS485 </a:t>
            </a:r>
            <a:r>
              <a:rPr lang="en-US" dirty="0" smtClean="0"/>
              <a:t>Adapter</a:t>
            </a:r>
          </a:p>
          <a:p>
            <a:r>
              <a:rPr lang="en-US" dirty="0" smtClean="0"/>
              <a:t>$23.99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32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23919" y="3475725"/>
            <a:ext cx="731520" cy="1066911"/>
            <a:chOff x="258754" y="4618037"/>
            <a:chExt cx="731520" cy="1066911"/>
          </a:xfrm>
        </p:grpSpPr>
        <p:pic>
          <p:nvPicPr>
            <p:cNvPr id="5" name="Picture 12" descr="Satellite Vista icon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754" y="4618037"/>
              <a:ext cx="731520" cy="731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321387" y="5284838"/>
              <a:ext cx="606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dirty="0" smtClean="0"/>
                <a:t>DirecTV</a:t>
              </a:r>
              <a:endParaRPr lang="en-US" sz="1000" dirty="0" smtClean="0"/>
            </a:p>
            <a:p>
              <a:pPr algn="ctr"/>
              <a:r>
                <a:rPr lang="en-US" sz="1000" dirty="0" smtClean="0"/>
                <a:t>Satellite</a:t>
              </a:r>
              <a:endParaRPr lang="en-US" sz="1000" dirty="0"/>
            </a:p>
          </p:txBody>
        </p:sp>
      </p:grpSp>
      <p:pic>
        <p:nvPicPr>
          <p:cNvPr id="7" name="Picture 50" descr="Watching Tv Icons - Download Free Vector Icons | Noun Proje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9012" y="1751816"/>
            <a:ext cx="1244029" cy="124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3988971" y="3817460"/>
            <a:ext cx="1513244" cy="1450351"/>
            <a:chOff x="10060975" y="3386525"/>
            <a:chExt cx="1513244" cy="1450351"/>
          </a:xfrm>
        </p:grpSpPr>
        <p:pic>
          <p:nvPicPr>
            <p:cNvPr id="9" name="Picture 48" descr="UP TO 9 - TVs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404"/>
            <a:stretch/>
          </p:blipFill>
          <p:spPr bwMode="auto">
            <a:xfrm>
              <a:off x="10060975" y="3386525"/>
              <a:ext cx="1513244" cy="11347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10221120" y="4590655"/>
              <a:ext cx="1128835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/>
                <a:t>Video </a:t>
              </a:r>
              <a:r>
                <a:rPr lang="en-US" sz="1000" dirty="0" smtClean="0"/>
                <a:t>Distribution</a:t>
              </a:r>
              <a:endParaRPr lang="en-US" sz="1000" dirty="0"/>
            </a:p>
          </p:txBody>
        </p:sp>
      </p:grpSp>
      <p:pic>
        <p:nvPicPr>
          <p:cNvPr id="1026" name="Picture 2" descr="The Arris XG1 DVR TV Box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407" y="5411638"/>
            <a:ext cx="1594393" cy="65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blog.solidsignal.com/wp-content/uploads/2017/07/H25_RIGHT_layer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231" y="3505492"/>
            <a:ext cx="1577431" cy="47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blog.solidsignal.com/wp-content/uploads/2017/07/H25_RIGHT_layer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231" y="4067153"/>
            <a:ext cx="1577431" cy="47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7510" y="5209437"/>
            <a:ext cx="975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Cable</a:t>
            </a:r>
          </a:p>
          <a:p>
            <a:r>
              <a:rPr lang="en-US" dirty="0" smtClean="0"/>
              <a:t>Provider</a:t>
            </a:r>
            <a:endParaRPr lang="en-US" dirty="0"/>
          </a:p>
        </p:txBody>
      </p:sp>
      <p:pic>
        <p:nvPicPr>
          <p:cNvPr id="15" name="Picture 50" descr="Watching Tv Icons - Download Free Vector Icons | Noun Proje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9011" y="3324829"/>
            <a:ext cx="1244029" cy="124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0" descr="Watching Tv Icons - Download Free Vector Icons | Noun Proje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035" y="5173763"/>
            <a:ext cx="1244029" cy="124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476" y="1596897"/>
            <a:ext cx="1563158" cy="848048"/>
          </a:xfrm>
          <a:prstGeom prst="rect">
            <a:avLst/>
          </a:prstGeom>
        </p:spPr>
      </p:pic>
      <p:cxnSp>
        <p:nvCxnSpPr>
          <p:cNvPr id="14" name="Straight Connector 13"/>
          <p:cNvCxnSpPr>
            <a:stCxn id="1028" idx="3"/>
          </p:cNvCxnSpPr>
          <p:nvPr/>
        </p:nvCxnSpPr>
        <p:spPr>
          <a:xfrm>
            <a:off x="2908662" y="3743234"/>
            <a:ext cx="1240454" cy="20360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3" idx="3"/>
          </p:cNvCxnSpPr>
          <p:nvPr/>
        </p:nvCxnSpPr>
        <p:spPr>
          <a:xfrm flipV="1">
            <a:off x="2908662" y="4142526"/>
            <a:ext cx="1240454" cy="16236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3143794" y="4277076"/>
            <a:ext cx="1852421" cy="125552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5190309" y="2183319"/>
            <a:ext cx="4345577" cy="195920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5189345" y="3817461"/>
            <a:ext cx="4283690" cy="46769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5082010" y="4317432"/>
            <a:ext cx="4589791" cy="121517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Connection Overview</a:t>
            </a:r>
            <a:endParaRPr lang="en-US" dirty="0"/>
          </a:p>
        </p:txBody>
      </p:sp>
      <p:pic>
        <p:nvPicPr>
          <p:cNvPr id="1032" name="Picture 8" descr="Amazon.com: Tripp Lite 24-Port Gigabit Ethernet Switch Rackmount Metal 1U,  2 Gigabit SFP Ports 10/100/1000Mbps (NG24): Computers &amp; Accessorie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412" y="2606921"/>
            <a:ext cx="1702359" cy="80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Straight Connector 31"/>
          <p:cNvCxnSpPr/>
          <p:nvPr/>
        </p:nvCxnSpPr>
        <p:spPr>
          <a:xfrm>
            <a:off x="2013651" y="2250999"/>
            <a:ext cx="2656062" cy="8144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2830286" y="3162923"/>
            <a:ext cx="1839427" cy="342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2830286" y="3162923"/>
            <a:ext cx="1915306" cy="9796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029200" y="3162924"/>
            <a:ext cx="4515291" cy="2174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190309" y="3065417"/>
            <a:ext cx="4282726" cy="5873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 descr="iTach IP2IR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21" y="1071891"/>
            <a:ext cx="142875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3" name="Straight Connector 42"/>
          <p:cNvCxnSpPr/>
          <p:nvPr/>
        </p:nvCxnSpPr>
        <p:spPr>
          <a:xfrm flipV="1">
            <a:off x="5029200" y="2098766"/>
            <a:ext cx="1504950" cy="9666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7505700" y="1881910"/>
            <a:ext cx="1967335" cy="216856"/>
          </a:xfrm>
          <a:prstGeom prst="line">
            <a:avLst/>
          </a:prstGeom>
          <a:ln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581275" y="5667375"/>
            <a:ext cx="4572000" cy="0"/>
          </a:xfrm>
          <a:prstGeom prst="line">
            <a:avLst/>
          </a:prstGeom>
          <a:ln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7153275" y="1990338"/>
            <a:ext cx="133570" cy="3677037"/>
          </a:xfrm>
          <a:prstGeom prst="line">
            <a:avLst/>
          </a:prstGeom>
          <a:ln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4669713" y="5997609"/>
            <a:ext cx="588923" cy="31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4687947" y="6238925"/>
            <a:ext cx="588923" cy="314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4669913" y="6480242"/>
            <a:ext cx="588923" cy="3141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5451292" y="5862835"/>
            <a:ext cx="10462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Cat6 Ethernet</a:t>
            </a:r>
            <a:endParaRPr lang="en-US" sz="1200" dirty="0"/>
          </a:p>
        </p:txBody>
      </p:sp>
      <p:sp>
        <p:nvSpPr>
          <p:cNvPr id="60" name="TextBox 59"/>
          <p:cNvSpPr txBox="1"/>
          <p:nvPr/>
        </p:nvSpPr>
        <p:spPr>
          <a:xfrm>
            <a:off x="5469526" y="6100425"/>
            <a:ext cx="5453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HDMI</a:t>
            </a:r>
            <a:endParaRPr lang="en-US" sz="1200" dirty="0"/>
          </a:p>
        </p:txBody>
      </p:sp>
      <p:sp>
        <p:nvSpPr>
          <p:cNvPr id="61" name="TextBox 60"/>
          <p:cNvSpPr txBox="1"/>
          <p:nvPr/>
        </p:nvSpPr>
        <p:spPr>
          <a:xfrm>
            <a:off x="5473778" y="6314739"/>
            <a:ext cx="11466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Cat6 - </a:t>
            </a:r>
            <a:r>
              <a:rPr lang="en-US" sz="1200" dirty="0" err="1" smtClean="0"/>
              <a:t>HDBaseT</a:t>
            </a:r>
            <a:endParaRPr lang="en-US" sz="1200" dirty="0"/>
          </a:p>
        </p:txBody>
      </p:sp>
      <p:cxnSp>
        <p:nvCxnSpPr>
          <p:cNvPr id="55" name="Straight Connector 54"/>
          <p:cNvCxnSpPr/>
          <p:nvPr/>
        </p:nvCxnSpPr>
        <p:spPr>
          <a:xfrm>
            <a:off x="4867275" y="3162923"/>
            <a:ext cx="0" cy="678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4805095" y="3551857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</a:t>
            </a:r>
            <a:endParaRPr lang="en-US" sz="1200" dirty="0"/>
          </a:p>
        </p:txBody>
      </p:sp>
      <p:sp>
        <p:nvSpPr>
          <p:cNvPr id="68" name="TextBox 67"/>
          <p:cNvSpPr txBox="1"/>
          <p:nvPr/>
        </p:nvSpPr>
        <p:spPr>
          <a:xfrm>
            <a:off x="2745928" y="2263238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</a:t>
            </a:r>
            <a:endParaRPr lang="en-US" sz="1200" dirty="0"/>
          </a:p>
        </p:txBody>
      </p:sp>
      <p:sp>
        <p:nvSpPr>
          <p:cNvPr id="69" name="TextBox 68"/>
          <p:cNvSpPr txBox="1"/>
          <p:nvPr/>
        </p:nvSpPr>
        <p:spPr>
          <a:xfrm>
            <a:off x="3078142" y="3197707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</a:t>
            </a:r>
            <a:endParaRPr lang="en-US" sz="1200" dirty="0"/>
          </a:p>
        </p:txBody>
      </p:sp>
      <p:sp>
        <p:nvSpPr>
          <p:cNvPr id="70" name="TextBox 69"/>
          <p:cNvSpPr txBox="1"/>
          <p:nvPr/>
        </p:nvSpPr>
        <p:spPr>
          <a:xfrm>
            <a:off x="2852475" y="3838526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</a:t>
            </a:r>
            <a:endParaRPr lang="en-US" sz="1200" dirty="0"/>
          </a:p>
        </p:txBody>
      </p:sp>
      <p:sp>
        <p:nvSpPr>
          <p:cNvPr id="71" name="TextBox 70"/>
          <p:cNvSpPr txBox="1"/>
          <p:nvPr/>
        </p:nvSpPr>
        <p:spPr>
          <a:xfrm>
            <a:off x="9167606" y="3414389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</a:t>
            </a:r>
            <a:endParaRPr lang="en-US" sz="1200" dirty="0"/>
          </a:p>
        </p:txBody>
      </p:sp>
      <p:sp>
        <p:nvSpPr>
          <p:cNvPr id="72" name="TextBox 71"/>
          <p:cNvSpPr txBox="1"/>
          <p:nvPr/>
        </p:nvSpPr>
        <p:spPr>
          <a:xfrm>
            <a:off x="9198127" y="4956440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</a:t>
            </a:r>
            <a:endParaRPr lang="en-US" sz="1200" dirty="0"/>
          </a:p>
        </p:txBody>
      </p:sp>
      <p:sp>
        <p:nvSpPr>
          <p:cNvPr id="73" name="TextBox 72"/>
          <p:cNvSpPr txBox="1"/>
          <p:nvPr/>
        </p:nvSpPr>
        <p:spPr>
          <a:xfrm>
            <a:off x="8714995" y="1771925"/>
            <a:ext cx="8059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IR emitter</a:t>
            </a:r>
            <a:endParaRPr lang="en-US" sz="1200" dirty="0"/>
          </a:p>
        </p:txBody>
      </p:sp>
      <p:sp>
        <p:nvSpPr>
          <p:cNvPr id="74" name="TextBox 73"/>
          <p:cNvSpPr txBox="1"/>
          <p:nvPr/>
        </p:nvSpPr>
        <p:spPr>
          <a:xfrm>
            <a:off x="3224741" y="5461490"/>
            <a:ext cx="6014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IR Jack</a:t>
            </a:r>
            <a:endParaRPr lang="en-US" sz="1200" dirty="0"/>
          </a:p>
        </p:txBody>
      </p:sp>
      <p:sp>
        <p:nvSpPr>
          <p:cNvPr id="76" name="TextBox 75"/>
          <p:cNvSpPr txBox="1"/>
          <p:nvPr/>
        </p:nvSpPr>
        <p:spPr>
          <a:xfrm>
            <a:off x="9671801" y="5234471"/>
            <a:ext cx="771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LG / Sony</a:t>
            </a:r>
          </a:p>
          <a:p>
            <a:r>
              <a:rPr lang="en-US" sz="1200" dirty="0" smtClean="0"/>
              <a:t>New TV</a:t>
            </a:r>
            <a:endParaRPr lang="en-US" sz="1200" dirty="0"/>
          </a:p>
        </p:txBody>
      </p:sp>
      <p:sp>
        <p:nvSpPr>
          <p:cNvPr id="77" name="TextBox 76"/>
          <p:cNvSpPr txBox="1"/>
          <p:nvPr/>
        </p:nvSpPr>
        <p:spPr>
          <a:xfrm>
            <a:off x="9552797" y="1798504"/>
            <a:ext cx="7569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Old IR TV</a:t>
            </a:r>
            <a:endParaRPr lang="en-US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9567765" y="3387951"/>
            <a:ext cx="771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LG / Sony</a:t>
            </a:r>
          </a:p>
          <a:p>
            <a:r>
              <a:rPr lang="en-US" sz="1200" dirty="0" smtClean="0"/>
              <a:t>New TV</a:t>
            </a:r>
            <a:endParaRPr lang="en-US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4284917" y="2274499"/>
            <a:ext cx="725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Network</a:t>
            </a:r>
          </a:p>
          <a:p>
            <a:r>
              <a:rPr lang="en-US" sz="1200" dirty="0" smtClean="0"/>
              <a:t>Switch</a:t>
            </a:r>
            <a:endParaRPr lang="en-US" sz="1200" dirty="0"/>
          </a:p>
        </p:txBody>
      </p:sp>
      <p:sp>
        <p:nvSpPr>
          <p:cNvPr id="81" name="TextBox 80"/>
          <p:cNvSpPr txBox="1"/>
          <p:nvPr/>
        </p:nvSpPr>
        <p:spPr>
          <a:xfrm>
            <a:off x="1636766" y="2365767"/>
            <a:ext cx="887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myServer</a:t>
            </a:r>
            <a:r>
              <a:rPr lang="en-US" sz="1200" dirty="0" smtClean="0"/>
              <a:t> 6</a:t>
            </a:r>
          </a:p>
          <a:p>
            <a:r>
              <a:rPr lang="en-US" sz="1200" dirty="0" smtClean="0"/>
              <a:t>Controller</a:t>
            </a:r>
            <a:endParaRPr lang="en-US" sz="1200" dirty="0"/>
          </a:p>
        </p:txBody>
      </p:sp>
      <p:sp>
        <p:nvSpPr>
          <p:cNvPr id="82" name="TextBox 81"/>
          <p:cNvSpPr txBox="1"/>
          <p:nvPr/>
        </p:nvSpPr>
        <p:spPr>
          <a:xfrm>
            <a:off x="6381901" y="2217043"/>
            <a:ext cx="725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Network</a:t>
            </a:r>
          </a:p>
          <a:p>
            <a:r>
              <a:rPr lang="en-US" sz="1200" dirty="0" smtClean="0"/>
              <a:t>IR</a:t>
            </a:r>
            <a:endParaRPr lang="en-US" sz="1200" dirty="0"/>
          </a:p>
        </p:txBody>
      </p:sp>
      <p:cxnSp>
        <p:nvCxnSpPr>
          <p:cNvPr id="66" name="Straight Connector 65"/>
          <p:cNvCxnSpPr>
            <a:endCxn id="1028" idx="1"/>
          </p:cNvCxnSpPr>
          <p:nvPr/>
        </p:nvCxnSpPr>
        <p:spPr>
          <a:xfrm flipV="1">
            <a:off x="892807" y="3743234"/>
            <a:ext cx="438424" cy="2036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919004" y="3977025"/>
            <a:ext cx="412227" cy="1655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957486" y="3561527"/>
            <a:ext cx="4429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RG6</a:t>
            </a:r>
            <a:endParaRPr lang="en-US" sz="1200" dirty="0"/>
          </a:p>
        </p:txBody>
      </p:sp>
      <p:sp>
        <p:nvSpPr>
          <p:cNvPr id="88" name="TextBox 87"/>
          <p:cNvSpPr txBox="1"/>
          <p:nvPr/>
        </p:nvSpPr>
        <p:spPr>
          <a:xfrm>
            <a:off x="870517" y="5332548"/>
            <a:ext cx="4429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RG6</a:t>
            </a:r>
            <a:endParaRPr lang="en-US" sz="1200" dirty="0"/>
          </a:p>
        </p:txBody>
      </p:sp>
      <p:cxnSp>
        <p:nvCxnSpPr>
          <p:cNvPr id="84" name="Straight Connector 83"/>
          <p:cNvCxnSpPr>
            <a:stCxn id="88" idx="2"/>
          </p:cNvCxnSpPr>
          <p:nvPr/>
        </p:nvCxnSpPr>
        <p:spPr>
          <a:xfrm>
            <a:off x="1091988" y="5609547"/>
            <a:ext cx="3084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V="1">
            <a:off x="4660388" y="6718367"/>
            <a:ext cx="588923" cy="3141"/>
          </a:xfrm>
          <a:prstGeom prst="line">
            <a:avLst/>
          </a:prstGeom>
          <a:ln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5464253" y="6552864"/>
            <a:ext cx="8414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IR – 2 wire</a:t>
            </a:r>
            <a:endParaRPr lang="en-US" sz="1200" dirty="0"/>
          </a:p>
        </p:txBody>
      </p:sp>
      <p:sp>
        <p:nvSpPr>
          <p:cNvPr id="93" name="TextBox 92"/>
          <p:cNvSpPr txBox="1"/>
          <p:nvPr/>
        </p:nvSpPr>
        <p:spPr>
          <a:xfrm>
            <a:off x="8825834" y="5351008"/>
            <a:ext cx="745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Cat6</a:t>
            </a:r>
          </a:p>
          <a:p>
            <a:r>
              <a:rPr lang="en-US" sz="1200" dirty="0" err="1" smtClean="0"/>
              <a:t>HDBaseT</a:t>
            </a:r>
            <a:endParaRPr lang="en-US" sz="1200" dirty="0"/>
          </a:p>
        </p:txBody>
      </p:sp>
      <p:sp>
        <p:nvSpPr>
          <p:cNvPr id="94" name="TextBox 93"/>
          <p:cNvSpPr txBox="1"/>
          <p:nvPr/>
        </p:nvSpPr>
        <p:spPr>
          <a:xfrm>
            <a:off x="8933440" y="3872461"/>
            <a:ext cx="5453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HDMI</a:t>
            </a:r>
            <a:endParaRPr lang="en-US" sz="1200" dirty="0"/>
          </a:p>
        </p:txBody>
      </p:sp>
      <p:sp>
        <p:nvSpPr>
          <p:cNvPr id="95" name="TextBox 94"/>
          <p:cNvSpPr txBox="1"/>
          <p:nvPr/>
        </p:nvSpPr>
        <p:spPr>
          <a:xfrm>
            <a:off x="8997686" y="2369259"/>
            <a:ext cx="5453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HDMI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815066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0361" y="2003659"/>
            <a:ext cx="2893136" cy="29274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476" y="1596897"/>
            <a:ext cx="1563158" cy="848048"/>
          </a:xfrm>
          <a:prstGeom prst="rect">
            <a:avLst/>
          </a:prstGeom>
        </p:spPr>
      </p:pic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Audio Connection Overview</a:t>
            </a:r>
            <a:endParaRPr lang="en-US" dirty="0"/>
          </a:p>
        </p:txBody>
      </p:sp>
      <p:pic>
        <p:nvPicPr>
          <p:cNvPr id="1032" name="Picture 8" descr="Amazon.com: Tripp Lite 24-Port Gigabit Ethernet Switch Rackmount Metal 1U,  2 Gigabit SFP Ports 10/100/1000Mbps (NG24): Computers &amp; Accessori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563" y="2713281"/>
            <a:ext cx="1702359" cy="80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Straight Connector 31"/>
          <p:cNvCxnSpPr/>
          <p:nvPr/>
        </p:nvCxnSpPr>
        <p:spPr>
          <a:xfrm>
            <a:off x="2013651" y="2250999"/>
            <a:ext cx="2797096" cy="10249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2745928" y="2263238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</a:t>
            </a:r>
            <a:endParaRPr lang="en-US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4284917" y="2274499"/>
            <a:ext cx="725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Network</a:t>
            </a:r>
          </a:p>
          <a:p>
            <a:r>
              <a:rPr lang="en-US" sz="1200" dirty="0" smtClean="0"/>
              <a:t>Switch</a:t>
            </a:r>
            <a:endParaRPr lang="en-US" sz="1200" dirty="0"/>
          </a:p>
        </p:txBody>
      </p:sp>
      <p:sp>
        <p:nvSpPr>
          <p:cNvPr id="81" name="TextBox 80"/>
          <p:cNvSpPr txBox="1"/>
          <p:nvPr/>
        </p:nvSpPr>
        <p:spPr>
          <a:xfrm>
            <a:off x="1636766" y="2365767"/>
            <a:ext cx="887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myServer</a:t>
            </a:r>
            <a:r>
              <a:rPr lang="en-US" sz="1200" dirty="0" smtClean="0"/>
              <a:t> 6</a:t>
            </a:r>
          </a:p>
          <a:p>
            <a:r>
              <a:rPr lang="en-US" sz="1200" dirty="0" smtClean="0"/>
              <a:t>Controller</a:t>
            </a:r>
            <a:endParaRPr lang="en-US" sz="1200" dirty="0"/>
          </a:p>
        </p:txBody>
      </p:sp>
      <p:sp>
        <p:nvSpPr>
          <p:cNvPr id="86" name="TextBox 85"/>
          <p:cNvSpPr txBox="1"/>
          <p:nvPr/>
        </p:nvSpPr>
        <p:spPr>
          <a:xfrm>
            <a:off x="4322342" y="3619028"/>
            <a:ext cx="841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DBX Audio</a:t>
            </a:r>
          </a:p>
          <a:p>
            <a:r>
              <a:rPr lang="en-US" sz="1200" dirty="0" smtClean="0"/>
              <a:t>Processor</a:t>
            </a:r>
            <a:endParaRPr lang="en-US" sz="1200" dirty="0"/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6033486" y="3651520"/>
            <a:ext cx="2923491" cy="6255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>
            <a:off x="5131443" y="3318426"/>
            <a:ext cx="6266" cy="7968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 descr="Ubiquiti UniFi UAP-AC-PRO, 3dBi, 22dBm, 450Mbps, 3x3 @ 2. 4GHz &amp;amp; 3dBi, 22dBm, 1300Mbps, 3x3 @ 5GHz, 2xGigabit, 122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572" y="3513317"/>
            <a:ext cx="809232" cy="82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2" name="Straight Connector 101"/>
          <p:cNvCxnSpPr>
            <a:stCxn id="2056" idx="3"/>
          </p:cNvCxnSpPr>
          <p:nvPr/>
        </p:nvCxnSpPr>
        <p:spPr>
          <a:xfrm flipV="1">
            <a:off x="2621804" y="3318426"/>
            <a:ext cx="2318865" cy="605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8" name="Picture 10" descr="https://images-na.ssl-images-amazon.com/images/I/61ufQeEma5L._AC_SL1200_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267" y="4931062"/>
            <a:ext cx="1076661" cy="152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6" name="Straight Connector 45"/>
          <p:cNvCxnSpPr>
            <a:stCxn id="2056" idx="2"/>
            <a:endCxn id="2058" idx="0"/>
          </p:cNvCxnSpPr>
          <p:nvPr/>
        </p:nvCxnSpPr>
        <p:spPr>
          <a:xfrm flipH="1">
            <a:off x="2207598" y="4334055"/>
            <a:ext cx="9590" cy="597007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1923672" y="3120742"/>
            <a:ext cx="928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Wifi</a:t>
            </a:r>
            <a:endParaRPr lang="en-US" sz="1200" dirty="0" smtClean="0"/>
          </a:p>
          <a:p>
            <a:r>
              <a:rPr lang="en-US" sz="1200" dirty="0" err="1" smtClean="0"/>
              <a:t>AccessPoint</a:t>
            </a:r>
            <a:endParaRPr lang="en-US" sz="1200" dirty="0"/>
          </a:p>
        </p:txBody>
      </p:sp>
      <p:sp>
        <p:nvSpPr>
          <p:cNvPr id="105" name="TextBox 104"/>
          <p:cNvSpPr txBox="1"/>
          <p:nvPr/>
        </p:nvSpPr>
        <p:spPr>
          <a:xfrm>
            <a:off x="1158816" y="6480242"/>
            <a:ext cx="20975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iPad or Android Tablet / Phone</a:t>
            </a:r>
            <a:endParaRPr lang="en-US" sz="1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25302" y="4077598"/>
            <a:ext cx="2134577" cy="745369"/>
          </a:xfrm>
          <a:prstGeom prst="rect">
            <a:avLst/>
          </a:prstGeom>
        </p:spPr>
      </p:pic>
      <p:cxnSp>
        <p:nvCxnSpPr>
          <p:cNvPr id="36" name="Straight Connector 35"/>
          <p:cNvCxnSpPr/>
          <p:nvPr/>
        </p:nvCxnSpPr>
        <p:spPr>
          <a:xfrm flipV="1">
            <a:off x="6096000" y="3923686"/>
            <a:ext cx="2818493" cy="427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6127813" y="4340789"/>
            <a:ext cx="2829164" cy="7106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9342017" y="4931062"/>
            <a:ext cx="171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Ampliers</a:t>
            </a:r>
            <a:r>
              <a:rPr lang="en-US" sz="1200" dirty="0" smtClean="0"/>
              <a:t> /</a:t>
            </a:r>
          </a:p>
          <a:p>
            <a:r>
              <a:rPr lang="en-US" sz="1200" dirty="0" smtClean="0"/>
              <a:t>Speakers</a:t>
            </a:r>
          </a:p>
          <a:p>
            <a:r>
              <a:rPr lang="en-US" sz="1200" dirty="0" smtClean="0"/>
              <a:t>(Crown / QSC / JBL / </a:t>
            </a:r>
            <a:r>
              <a:rPr lang="en-US" sz="1200" dirty="0" err="1" smtClean="0"/>
              <a:t>etc</a:t>
            </a:r>
            <a:r>
              <a:rPr lang="en-US" sz="1200" dirty="0" smtClean="0"/>
              <a:t>)</a:t>
            </a:r>
            <a:endParaRPr lang="en-US" sz="1200" dirty="0"/>
          </a:p>
        </p:txBody>
      </p:sp>
      <p:sp>
        <p:nvSpPr>
          <p:cNvPr id="43" name="TextBox 42"/>
          <p:cNvSpPr txBox="1"/>
          <p:nvPr/>
        </p:nvSpPr>
        <p:spPr>
          <a:xfrm>
            <a:off x="7065532" y="4360731"/>
            <a:ext cx="8621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Multi Zone</a:t>
            </a:r>
            <a:endParaRPr lang="en-US" sz="12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39579" y="1736112"/>
            <a:ext cx="1471614" cy="1259310"/>
          </a:xfrm>
          <a:prstGeom prst="rect">
            <a:avLst/>
          </a:prstGeom>
        </p:spPr>
      </p:pic>
      <p:cxnSp>
        <p:nvCxnSpPr>
          <p:cNvPr id="45" name="Straight Connector 44"/>
          <p:cNvCxnSpPr/>
          <p:nvPr/>
        </p:nvCxnSpPr>
        <p:spPr>
          <a:xfrm flipV="1">
            <a:off x="5817801" y="3049462"/>
            <a:ext cx="1945576" cy="10736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6668033" y="3011518"/>
            <a:ext cx="9484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Microphone</a:t>
            </a:r>
            <a:endParaRPr lang="en-US" sz="1200" dirty="0"/>
          </a:p>
        </p:txBody>
      </p:sp>
      <p:sp>
        <p:nvSpPr>
          <p:cNvPr id="18" name="TextBox 17"/>
          <p:cNvSpPr txBox="1"/>
          <p:nvPr/>
        </p:nvSpPr>
        <p:spPr>
          <a:xfrm>
            <a:off x="5192590" y="5881045"/>
            <a:ext cx="63596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DBX 1261M is available pre configured for the system from </a:t>
            </a:r>
            <a:r>
              <a:rPr lang="en-US" dirty="0" err="1" smtClean="0"/>
              <a:t>Allonis</a:t>
            </a:r>
            <a:endParaRPr lang="en-US" dirty="0" smtClean="0"/>
          </a:p>
          <a:p>
            <a:r>
              <a:rPr lang="en-US" dirty="0" smtClean="0"/>
              <a:t>Any amplifier can work.  Power control depends on amp.</a:t>
            </a: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07095" y="4886703"/>
            <a:ext cx="2134577" cy="745369"/>
          </a:xfrm>
          <a:prstGeom prst="rect">
            <a:avLst/>
          </a:prstGeom>
        </p:spPr>
      </p:pic>
      <p:cxnSp>
        <p:nvCxnSpPr>
          <p:cNvPr id="20" name="Straight Connector 19"/>
          <p:cNvCxnSpPr>
            <a:endCxn id="54" idx="0"/>
          </p:cNvCxnSpPr>
          <p:nvPr/>
        </p:nvCxnSpPr>
        <p:spPr>
          <a:xfrm>
            <a:off x="5164111" y="4632558"/>
            <a:ext cx="110273" cy="2541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4773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476" y="1596897"/>
            <a:ext cx="1563158" cy="848048"/>
          </a:xfrm>
          <a:prstGeom prst="rect">
            <a:avLst/>
          </a:prstGeom>
        </p:spPr>
      </p:pic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Camera Connection Overview</a:t>
            </a:r>
            <a:endParaRPr lang="en-US" dirty="0"/>
          </a:p>
        </p:txBody>
      </p:sp>
      <p:pic>
        <p:nvPicPr>
          <p:cNvPr id="1032" name="Picture 8" descr="Amazon.com: Tripp Lite 24-Port Gigabit Ethernet Switch Rackmount Metal 1U,  2 Gigabit SFP Ports 10/100/1000Mbps (NG24): Computers &amp; Accessori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563" y="2713281"/>
            <a:ext cx="1702359" cy="80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Straight Connector 31"/>
          <p:cNvCxnSpPr/>
          <p:nvPr/>
        </p:nvCxnSpPr>
        <p:spPr>
          <a:xfrm>
            <a:off x="2013651" y="2250999"/>
            <a:ext cx="2797096" cy="10249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4669713" y="5997609"/>
            <a:ext cx="588923" cy="31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4687947" y="6238925"/>
            <a:ext cx="588923" cy="314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5451292" y="5862835"/>
            <a:ext cx="10462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Cat6 Ethernet</a:t>
            </a:r>
            <a:endParaRPr lang="en-US" sz="1200" dirty="0"/>
          </a:p>
        </p:txBody>
      </p:sp>
      <p:sp>
        <p:nvSpPr>
          <p:cNvPr id="60" name="TextBox 59"/>
          <p:cNvSpPr txBox="1"/>
          <p:nvPr/>
        </p:nvSpPr>
        <p:spPr>
          <a:xfrm>
            <a:off x="5469526" y="6100425"/>
            <a:ext cx="4379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Wifi</a:t>
            </a:r>
            <a:endParaRPr lang="en-US" sz="1200" dirty="0"/>
          </a:p>
        </p:txBody>
      </p:sp>
      <p:sp>
        <p:nvSpPr>
          <p:cNvPr id="68" name="TextBox 67"/>
          <p:cNvSpPr txBox="1"/>
          <p:nvPr/>
        </p:nvSpPr>
        <p:spPr>
          <a:xfrm>
            <a:off x="2745928" y="2263238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</a:t>
            </a:r>
            <a:endParaRPr lang="en-US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4284917" y="2274499"/>
            <a:ext cx="725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Network</a:t>
            </a:r>
          </a:p>
          <a:p>
            <a:r>
              <a:rPr lang="en-US" sz="1200" dirty="0" smtClean="0"/>
              <a:t>Switch</a:t>
            </a:r>
            <a:endParaRPr lang="en-US" sz="1200" dirty="0"/>
          </a:p>
        </p:txBody>
      </p:sp>
      <p:sp>
        <p:nvSpPr>
          <p:cNvPr id="81" name="TextBox 80"/>
          <p:cNvSpPr txBox="1"/>
          <p:nvPr/>
        </p:nvSpPr>
        <p:spPr>
          <a:xfrm>
            <a:off x="1636766" y="2365767"/>
            <a:ext cx="887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myServer</a:t>
            </a:r>
            <a:r>
              <a:rPr lang="en-US" sz="1200" dirty="0" smtClean="0"/>
              <a:t> 6</a:t>
            </a:r>
          </a:p>
          <a:p>
            <a:r>
              <a:rPr lang="en-US" sz="1200" dirty="0" smtClean="0"/>
              <a:t>Controller</a:t>
            </a:r>
            <a:endParaRPr lang="en-US" sz="1200" dirty="0"/>
          </a:p>
        </p:txBody>
      </p:sp>
      <p:pic>
        <p:nvPicPr>
          <p:cNvPr id="2050" name="Picture 2" descr="Amazon.com : Samsung NVR, 2TB 16CH PoE+ Built-in SRN-1673S-2TB : Camera &amp;  Phot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754" y="4100651"/>
            <a:ext cx="1823017" cy="72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" name="TextBox 85"/>
          <p:cNvSpPr txBox="1"/>
          <p:nvPr/>
        </p:nvSpPr>
        <p:spPr>
          <a:xfrm>
            <a:off x="4594608" y="4711195"/>
            <a:ext cx="664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Camera</a:t>
            </a:r>
          </a:p>
          <a:p>
            <a:r>
              <a:rPr lang="en-US" sz="1200" dirty="0" smtClean="0"/>
              <a:t>NVR</a:t>
            </a:r>
            <a:endParaRPr lang="en-US" sz="1200" dirty="0"/>
          </a:p>
        </p:txBody>
      </p:sp>
      <p:pic>
        <p:nvPicPr>
          <p:cNvPr id="2052" name="Picture 4" descr="Hikvision DS-2CD2142FWD-IS-2.8MM 4MP IR Outdoor Dome IP Security Camer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069" y="1045909"/>
            <a:ext cx="1101976" cy="110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4" descr="Hikvision DS-2CD2142FWD-IS-2.8MM 4MP IR Outdoor Dome IP Security Camer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069" y="2185176"/>
            <a:ext cx="1101976" cy="110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4" descr="Hikvision DS-2CD2142FWD-IS-2.8MM 4MP IR Outdoor Dome IP Security Camer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069" y="3328394"/>
            <a:ext cx="1101976" cy="110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ikvision DS-2CD2T52-I5 6MM 5MP IR Outdoor Bullet IP Security Camer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069" y="4430370"/>
            <a:ext cx="1410618" cy="141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6" descr="Hikvision DS-2CD2T52-I5 6MM 5MP IR Outdoor Bullet IP Security Camer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069" y="5447382"/>
            <a:ext cx="1410618" cy="141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>
            <a:endCxn id="2052" idx="1"/>
          </p:cNvCxnSpPr>
          <p:nvPr/>
        </p:nvCxnSpPr>
        <p:spPr>
          <a:xfrm flipV="1">
            <a:off x="5249311" y="1596897"/>
            <a:ext cx="4473758" cy="16035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V="1">
            <a:off x="5196888" y="2707701"/>
            <a:ext cx="4661487" cy="4926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>
            <a:endCxn id="90" idx="1"/>
          </p:cNvCxnSpPr>
          <p:nvPr/>
        </p:nvCxnSpPr>
        <p:spPr>
          <a:xfrm>
            <a:off x="5258636" y="3187780"/>
            <a:ext cx="4464433" cy="6916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5170127" y="3237691"/>
            <a:ext cx="4610093" cy="17436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5170127" y="3287152"/>
            <a:ext cx="4641451" cy="27396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>
            <a:off x="4910170" y="3275981"/>
            <a:ext cx="164709" cy="7510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 descr="Ubiquiti UniFi UAP-AC-PRO, 3dBi, 22dBm, 450Mbps, 3x3 @ 2. 4GHz &amp;amp; 3dBi, 22dBm, 1300Mbps, 3x3 @ 5GHz, 2xGigabit, 122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572" y="3513317"/>
            <a:ext cx="809232" cy="82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2" name="Straight Connector 101"/>
          <p:cNvCxnSpPr>
            <a:stCxn id="2056" idx="3"/>
          </p:cNvCxnSpPr>
          <p:nvPr/>
        </p:nvCxnSpPr>
        <p:spPr>
          <a:xfrm flipV="1">
            <a:off x="2621804" y="3318426"/>
            <a:ext cx="2318865" cy="605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8" name="Picture 10" descr="https://images-na.ssl-images-amazon.com/images/I/61ufQeEma5L._AC_SL1200_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267" y="4931062"/>
            <a:ext cx="1076661" cy="152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6" name="Straight Connector 45"/>
          <p:cNvCxnSpPr>
            <a:stCxn id="2056" idx="2"/>
            <a:endCxn id="2058" idx="0"/>
          </p:cNvCxnSpPr>
          <p:nvPr/>
        </p:nvCxnSpPr>
        <p:spPr>
          <a:xfrm flipH="1">
            <a:off x="2207598" y="4334055"/>
            <a:ext cx="9590" cy="597007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1923672" y="3120742"/>
            <a:ext cx="928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Wifi</a:t>
            </a:r>
            <a:endParaRPr lang="en-US" sz="1200" dirty="0" smtClean="0"/>
          </a:p>
          <a:p>
            <a:r>
              <a:rPr lang="en-US" sz="1200" dirty="0" err="1" smtClean="0"/>
              <a:t>AccessPoint</a:t>
            </a:r>
            <a:endParaRPr lang="en-US" sz="1200" dirty="0"/>
          </a:p>
        </p:txBody>
      </p:sp>
      <p:sp>
        <p:nvSpPr>
          <p:cNvPr id="105" name="TextBox 104"/>
          <p:cNvSpPr txBox="1"/>
          <p:nvPr/>
        </p:nvSpPr>
        <p:spPr>
          <a:xfrm>
            <a:off x="1158816" y="6480242"/>
            <a:ext cx="20975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iPad or Android Tablet / Phone</a:t>
            </a:r>
            <a:endParaRPr lang="en-US" sz="1200" dirty="0"/>
          </a:p>
        </p:txBody>
      </p:sp>
      <p:sp>
        <p:nvSpPr>
          <p:cNvPr id="48" name="TextBox 47"/>
          <p:cNvSpPr txBox="1"/>
          <p:nvPr/>
        </p:nvSpPr>
        <p:spPr>
          <a:xfrm>
            <a:off x="9491230" y="6393156"/>
            <a:ext cx="18742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Mjpeg</a:t>
            </a:r>
            <a:r>
              <a:rPr lang="en-US" dirty="0" smtClean="0"/>
              <a:t> IP Cameras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357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2387" y="168014"/>
            <a:ext cx="1430721" cy="21563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476" y="1596897"/>
            <a:ext cx="1563158" cy="848048"/>
          </a:xfrm>
          <a:prstGeom prst="rect">
            <a:avLst/>
          </a:prstGeom>
        </p:spPr>
      </p:pic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Shade Connection Overview</a:t>
            </a:r>
            <a:endParaRPr lang="en-US" dirty="0"/>
          </a:p>
        </p:txBody>
      </p:sp>
      <p:pic>
        <p:nvPicPr>
          <p:cNvPr id="1032" name="Picture 8" descr="Amazon.com: Tripp Lite 24-Port Gigabit Ethernet Switch Rackmount Metal 1U,  2 Gigabit SFP Ports 10/100/1000Mbps (NG24): Computers &amp; Accessori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563" y="2713281"/>
            <a:ext cx="1702359" cy="80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Straight Connector 31"/>
          <p:cNvCxnSpPr/>
          <p:nvPr/>
        </p:nvCxnSpPr>
        <p:spPr>
          <a:xfrm>
            <a:off x="2013651" y="2250999"/>
            <a:ext cx="2797096" cy="10249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2745928" y="2263238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</a:t>
            </a:r>
            <a:endParaRPr lang="en-US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4284917" y="2274499"/>
            <a:ext cx="725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Network</a:t>
            </a:r>
          </a:p>
          <a:p>
            <a:r>
              <a:rPr lang="en-US" sz="1200" dirty="0" smtClean="0"/>
              <a:t>Switch</a:t>
            </a:r>
            <a:endParaRPr lang="en-US" sz="1200" dirty="0"/>
          </a:p>
        </p:txBody>
      </p:sp>
      <p:sp>
        <p:nvSpPr>
          <p:cNvPr id="81" name="TextBox 80"/>
          <p:cNvSpPr txBox="1"/>
          <p:nvPr/>
        </p:nvSpPr>
        <p:spPr>
          <a:xfrm>
            <a:off x="1636766" y="2365767"/>
            <a:ext cx="887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myServer</a:t>
            </a:r>
            <a:r>
              <a:rPr lang="en-US" sz="1200" dirty="0" smtClean="0"/>
              <a:t> 6</a:t>
            </a:r>
          </a:p>
          <a:p>
            <a:r>
              <a:rPr lang="en-US" sz="1200" dirty="0" smtClean="0"/>
              <a:t>Controller</a:t>
            </a:r>
            <a:endParaRPr lang="en-US" sz="1200" dirty="0"/>
          </a:p>
        </p:txBody>
      </p:sp>
      <p:sp>
        <p:nvSpPr>
          <p:cNvPr id="86" name="TextBox 85"/>
          <p:cNvSpPr txBox="1"/>
          <p:nvPr/>
        </p:nvSpPr>
        <p:spPr>
          <a:xfrm>
            <a:off x="4057332" y="4730396"/>
            <a:ext cx="18703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myZWave</a:t>
            </a:r>
            <a:r>
              <a:rPr lang="en-US" sz="1200" dirty="0" smtClean="0"/>
              <a:t> Shade Controller</a:t>
            </a:r>
          </a:p>
          <a:p>
            <a:r>
              <a:rPr lang="en-US" sz="1200" dirty="0" smtClean="0"/>
              <a:t>(RS485 or Z-Wave)</a:t>
            </a:r>
            <a:endParaRPr lang="en-US" sz="1200" dirty="0"/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5207987" y="569009"/>
            <a:ext cx="5198532" cy="37089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V="1">
            <a:off x="5187632" y="2827432"/>
            <a:ext cx="4625061" cy="15640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5123330" y="4493026"/>
            <a:ext cx="4611291" cy="10301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>
            <a:off x="4910170" y="3275981"/>
            <a:ext cx="164709" cy="7510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 descr="Ubiquiti UniFi UAP-AC-PRO, 3dBi, 22dBm, 450Mbps, 3x3 @ 2. 4GHz &amp;amp; 3dBi, 22dBm, 1300Mbps, 3x3 @ 5GHz, 2xGigabit, 122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572" y="3513317"/>
            <a:ext cx="809232" cy="82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2" name="Straight Connector 101"/>
          <p:cNvCxnSpPr>
            <a:stCxn id="2056" idx="3"/>
          </p:cNvCxnSpPr>
          <p:nvPr/>
        </p:nvCxnSpPr>
        <p:spPr>
          <a:xfrm flipV="1">
            <a:off x="2621804" y="3318426"/>
            <a:ext cx="2318865" cy="605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8" name="Picture 10" descr="https://images-na.ssl-images-amazon.com/images/I/61ufQeEma5L._AC_SL1200_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267" y="4931062"/>
            <a:ext cx="1076661" cy="152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6" name="Straight Connector 45"/>
          <p:cNvCxnSpPr>
            <a:stCxn id="2056" idx="2"/>
            <a:endCxn id="2058" idx="0"/>
          </p:cNvCxnSpPr>
          <p:nvPr/>
        </p:nvCxnSpPr>
        <p:spPr>
          <a:xfrm flipH="1">
            <a:off x="2207598" y="4334055"/>
            <a:ext cx="9590" cy="597007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1923672" y="3120742"/>
            <a:ext cx="928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Wifi</a:t>
            </a:r>
            <a:endParaRPr lang="en-US" sz="1200" dirty="0" smtClean="0"/>
          </a:p>
          <a:p>
            <a:r>
              <a:rPr lang="en-US" sz="1200" dirty="0" err="1" smtClean="0"/>
              <a:t>AccessPoint</a:t>
            </a:r>
            <a:endParaRPr lang="en-US" sz="1200" dirty="0"/>
          </a:p>
        </p:txBody>
      </p:sp>
      <p:sp>
        <p:nvSpPr>
          <p:cNvPr id="105" name="TextBox 104"/>
          <p:cNvSpPr txBox="1"/>
          <p:nvPr/>
        </p:nvSpPr>
        <p:spPr>
          <a:xfrm>
            <a:off x="1158816" y="6480242"/>
            <a:ext cx="20975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iPad or Android Tablet / Phone</a:t>
            </a:r>
            <a:endParaRPr lang="en-US" sz="1200" dirty="0"/>
          </a:p>
        </p:txBody>
      </p:sp>
      <p:sp>
        <p:nvSpPr>
          <p:cNvPr id="48" name="TextBox 47"/>
          <p:cNvSpPr txBox="1"/>
          <p:nvPr/>
        </p:nvSpPr>
        <p:spPr>
          <a:xfrm>
            <a:off x="9945157" y="2263238"/>
            <a:ext cx="1825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Outdoor Awnings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02628" y="2728439"/>
            <a:ext cx="2310238" cy="1739317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9898350" y="4402529"/>
            <a:ext cx="1918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Projection Screens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96364" y="4935596"/>
            <a:ext cx="2322767" cy="164841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9920632" y="6505983"/>
            <a:ext cx="18742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Blinds and Shades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436463" y="3275981"/>
            <a:ext cx="17674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RS485</a:t>
            </a:r>
          </a:p>
          <a:p>
            <a:r>
              <a:rPr lang="en-US" dirty="0" smtClean="0"/>
              <a:t>/ Z-Wave</a:t>
            </a:r>
          </a:p>
          <a:p>
            <a:r>
              <a:rPr lang="en-US" dirty="0" smtClean="0"/>
              <a:t>Plus Power wires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829" y="3882897"/>
            <a:ext cx="1563158" cy="84804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382918" y="5900266"/>
            <a:ext cx="40366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Allonis</a:t>
            </a:r>
            <a:r>
              <a:rPr lang="en-US" dirty="0" smtClean="0"/>
              <a:t> is a dealer of </a:t>
            </a:r>
            <a:r>
              <a:rPr lang="en-US" dirty="0" err="1" smtClean="0"/>
              <a:t>Somfy</a:t>
            </a:r>
            <a:r>
              <a:rPr lang="en-US" dirty="0" smtClean="0"/>
              <a:t> shade motors</a:t>
            </a:r>
          </a:p>
          <a:p>
            <a:r>
              <a:rPr lang="en-US" dirty="0"/>
              <a:t>a</a:t>
            </a:r>
            <a:r>
              <a:rPr lang="en-US" dirty="0" smtClean="0"/>
              <a:t>nd can engineer a complete system.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058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ages-na.ssl-images-amazon.com/images/I/71zVGjuwD0L._AC_SL1500_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505" y="4253576"/>
            <a:ext cx="1273330" cy="124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476" y="1596897"/>
            <a:ext cx="1563158" cy="848048"/>
          </a:xfrm>
          <a:prstGeom prst="rect">
            <a:avLst/>
          </a:prstGeom>
        </p:spPr>
      </p:pic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Lighting Connection Overview</a:t>
            </a:r>
            <a:endParaRPr lang="en-US" dirty="0"/>
          </a:p>
        </p:txBody>
      </p:sp>
      <p:pic>
        <p:nvPicPr>
          <p:cNvPr id="1032" name="Picture 8" descr="Amazon.com: Tripp Lite 24-Port Gigabit Ethernet Switch Rackmount Metal 1U,  2 Gigabit SFP Ports 10/100/1000Mbps (NG24): Computers &amp; Accessori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563" y="2713281"/>
            <a:ext cx="1702359" cy="80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Straight Connector 31"/>
          <p:cNvCxnSpPr/>
          <p:nvPr/>
        </p:nvCxnSpPr>
        <p:spPr>
          <a:xfrm>
            <a:off x="2013651" y="2250999"/>
            <a:ext cx="2797096" cy="10249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4669713" y="5997609"/>
            <a:ext cx="588923" cy="31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4687947" y="6238925"/>
            <a:ext cx="588923" cy="314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5451292" y="5862835"/>
            <a:ext cx="10462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Cat6 Ethernet</a:t>
            </a:r>
            <a:endParaRPr lang="en-US" sz="1200" dirty="0"/>
          </a:p>
        </p:txBody>
      </p:sp>
      <p:sp>
        <p:nvSpPr>
          <p:cNvPr id="60" name="TextBox 59"/>
          <p:cNvSpPr txBox="1"/>
          <p:nvPr/>
        </p:nvSpPr>
        <p:spPr>
          <a:xfrm>
            <a:off x="5469526" y="6100425"/>
            <a:ext cx="4379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Wifi</a:t>
            </a:r>
            <a:endParaRPr lang="en-US" sz="1200" dirty="0"/>
          </a:p>
        </p:txBody>
      </p:sp>
      <p:sp>
        <p:nvSpPr>
          <p:cNvPr id="68" name="TextBox 67"/>
          <p:cNvSpPr txBox="1"/>
          <p:nvPr/>
        </p:nvSpPr>
        <p:spPr>
          <a:xfrm>
            <a:off x="2745928" y="2263238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</a:t>
            </a:r>
            <a:endParaRPr lang="en-US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4284917" y="2274499"/>
            <a:ext cx="725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Network</a:t>
            </a:r>
          </a:p>
          <a:p>
            <a:r>
              <a:rPr lang="en-US" sz="1200" dirty="0" smtClean="0"/>
              <a:t>Switch</a:t>
            </a:r>
            <a:endParaRPr lang="en-US" sz="1200" dirty="0"/>
          </a:p>
        </p:txBody>
      </p:sp>
      <p:sp>
        <p:nvSpPr>
          <p:cNvPr id="81" name="TextBox 80"/>
          <p:cNvSpPr txBox="1"/>
          <p:nvPr/>
        </p:nvSpPr>
        <p:spPr>
          <a:xfrm>
            <a:off x="1636766" y="2365767"/>
            <a:ext cx="887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myServer</a:t>
            </a:r>
            <a:r>
              <a:rPr lang="en-US" sz="1200" dirty="0" smtClean="0"/>
              <a:t> 6</a:t>
            </a:r>
          </a:p>
          <a:p>
            <a:r>
              <a:rPr lang="en-US" sz="1200" dirty="0" smtClean="0"/>
              <a:t>Controller</a:t>
            </a:r>
            <a:endParaRPr lang="en-US" sz="1200" dirty="0"/>
          </a:p>
        </p:txBody>
      </p:sp>
      <p:sp>
        <p:nvSpPr>
          <p:cNvPr id="86" name="TextBox 85"/>
          <p:cNvSpPr txBox="1"/>
          <p:nvPr/>
        </p:nvSpPr>
        <p:spPr>
          <a:xfrm>
            <a:off x="4535301" y="4411406"/>
            <a:ext cx="810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Lighting</a:t>
            </a:r>
          </a:p>
          <a:p>
            <a:r>
              <a:rPr lang="en-US" sz="1200" dirty="0" smtClean="0"/>
              <a:t>Controller</a:t>
            </a:r>
            <a:endParaRPr lang="en-US" sz="1200" dirty="0"/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4613565" y="1596898"/>
            <a:ext cx="5109504" cy="2569208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V="1">
            <a:off x="4647837" y="3295084"/>
            <a:ext cx="5075232" cy="895344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4654517" y="4248418"/>
            <a:ext cx="5125703" cy="73294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 descr="Ubiquiti UniFi UAP-AC-PRO, 3dBi, 22dBm, 450Mbps, 3x3 @ 2. 4GHz &amp;amp; 3dBi, 22dBm, 1300Mbps, 3x3 @ 5GHz, 2xGigabit, 122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572" y="3513317"/>
            <a:ext cx="809232" cy="82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2" name="Straight Connector 101"/>
          <p:cNvCxnSpPr>
            <a:stCxn id="2056" idx="3"/>
          </p:cNvCxnSpPr>
          <p:nvPr/>
        </p:nvCxnSpPr>
        <p:spPr>
          <a:xfrm flipV="1">
            <a:off x="2621804" y="3318426"/>
            <a:ext cx="2318865" cy="605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8" name="Picture 10" descr="https://images-na.ssl-images-amazon.com/images/I/61ufQeEma5L._AC_SL1200_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267" y="4931062"/>
            <a:ext cx="1076661" cy="152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6" name="Straight Connector 45"/>
          <p:cNvCxnSpPr>
            <a:stCxn id="2056" idx="2"/>
            <a:endCxn id="2058" idx="0"/>
          </p:cNvCxnSpPr>
          <p:nvPr/>
        </p:nvCxnSpPr>
        <p:spPr>
          <a:xfrm flipH="1">
            <a:off x="2207598" y="4334055"/>
            <a:ext cx="9590" cy="597007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1923672" y="3120742"/>
            <a:ext cx="928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Wifi</a:t>
            </a:r>
            <a:endParaRPr lang="en-US" sz="1200" dirty="0" smtClean="0"/>
          </a:p>
          <a:p>
            <a:r>
              <a:rPr lang="en-US" sz="1200" dirty="0" err="1" smtClean="0"/>
              <a:t>AccessPoint</a:t>
            </a:r>
            <a:endParaRPr lang="en-US" sz="1200" dirty="0"/>
          </a:p>
        </p:txBody>
      </p:sp>
      <p:sp>
        <p:nvSpPr>
          <p:cNvPr id="105" name="TextBox 104"/>
          <p:cNvSpPr txBox="1"/>
          <p:nvPr/>
        </p:nvSpPr>
        <p:spPr>
          <a:xfrm>
            <a:off x="1158816" y="6480242"/>
            <a:ext cx="20975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iPad or Android Tablet / Phone</a:t>
            </a:r>
            <a:endParaRPr lang="en-US" sz="1200" dirty="0"/>
          </a:p>
        </p:txBody>
      </p:sp>
      <p:cxnSp>
        <p:nvCxnSpPr>
          <p:cNvPr id="101" name="Straight Connector 100"/>
          <p:cNvCxnSpPr/>
          <p:nvPr/>
        </p:nvCxnSpPr>
        <p:spPr>
          <a:xfrm>
            <a:off x="5093112" y="3310660"/>
            <a:ext cx="165524" cy="16204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4" descr="Lutron Maestro LED+ Dimmer for Dimmable LED, Halogen and Incandesent Bulbs | Single-Pole or Multi-Location | MACL-153M-LA | Light Almo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1578" y="694245"/>
            <a:ext cx="806653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Lutron Maestro LED+ Dimmer for Dimmable LED, Halogen and Incandesent Bulbs | Single-Pole or Multi-Location | MACL-153M-LA | Light Almo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1577" y="2444945"/>
            <a:ext cx="806653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Lutron Maestro LED+ Dimmer for Dimmable LED, Halogen and Incandesent Bulbs | Single-Pole or Multi-Location | MACL-153M-LA | Light Almo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1578" y="4201391"/>
            <a:ext cx="806653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eiling Lights | Crate and Barrel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3795" y="932403"/>
            <a:ext cx="1088518" cy="1088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kylight Flat Panel by Artik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5219" y="2612690"/>
            <a:ext cx="1130066" cy="113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Outdoor lighting Lamp Modern LED Outdoor Wall Lamps Waterproof IP65 Porch  Light Up Down LED Sconce Exterior Lighting Garden|Outdoor Wall Lamps| -  AliExpres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0421" y="4458926"/>
            <a:ext cx="1044864" cy="104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701782" y="3338477"/>
            <a:ext cx="14462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Lutron</a:t>
            </a:r>
          </a:p>
          <a:p>
            <a:r>
              <a:rPr lang="en-US" dirty="0" err="1" smtClean="0"/>
              <a:t>ClearConnect</a:t>
            </a:r>
            <a:endParaRPr lang="en-US" dirty="0" smtClean="0"/>
          </a:p>
          <a:p>
            <a:r>
              <a:rPr lang="en-US" dirty="0" smtClean="0"/>
              <a:t>RF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324725" y="5833911"/>
            <a:ext cx="3222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Lutron RadioRa2 example</a:t>
            </a:r>
          </a:p>
          <a:p>
            <a:r>
              <a:rPr lang="en-US" dirty="0" smtClean="0"/>
              <a:t>Many other types are supported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298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dn.shopify.com/s/files/1/0072/5227/9366/products/1_c205bd57-e878-43fb-b0fe-a8aded323b8d_1800x1800.jpg?v=155866087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234" y="4248418"/>
            <a:ext cx="1690680" cy="169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476" y="1596897"/>
            <a:ext cx="1563158" cy="848048"/>
          </a:xfrm>
          <a:prstGeom prst="rect">
            <a:avLst/>
          </a:prstGeom>
        </p:spPr>
      </p:pic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DMX Connection Overview</a:t>
            </a:r>
            <a:endParaRPr lang="en-US" dirty="0"/>
          </a:p>
        </p:txBody>
      </p:sp>
      <p:pic>
        <p:nvPicPr>
          <p:cNvPr id="1032" name="Picture 8" descr="Amazon.com: Tripp Lite 24-Port Gigabit Ethernet Switch Rackmount Metal 1U,  2 Gigabit SFP Ports 10/100/1000Mbps (NG24): Computers &amp; Accessori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563" y="2713281"/>
            <a:ext cx="1702359" cy="80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Straight Connector 31"/>
          <p:cNvCxnSpPr/>
          <p:nvPr/>
        </p:nvCxnSpPr>
        <p:spPr>
          <a:xfrm>
            <a:off x="2013651" y="2250999"/>
            <a:ext cx="2797096" cy="10249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4669713" y="5997609"/>
            <a:ext cx="588923" cy="31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4687947" y="6238925"/>
            <a:ext cx="588923" cy="314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5451292" y="5862835"/>
            <a:ext cx="10462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Cat6 Ethernet</a:t>
            </a:r>
            <a:endParaRPr lang="en-US" sz="1200" dirty="0"/>
          </a:p>
        </p:txBody>
      </p:sp>
      <p:sp>
        <p:nvSpPr>
          <p:cNvPr id="60" name="TextBox 59"/>
          <p:cNvSpPr txBox="1"/>
          <p:nvPr/>
        </p:nvSpPr>
        <p:spPr>
          <a:xfrm>
            <a:off x="5469526" y="6100425"/>
            <a:ext cx="4379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Wifi</a:t>
            </a:r>
            <a:endParaRPr lang="en-US" sz="1200" dirty="0"/>
          </a:p>
        </p:txBody>
      </p:sp>
      <p:sp>
        <p:nvSpPr>
          <p:cNvPr id="68" name="TextBox 67"/>
          <p:cNvSpPr txBox="1"/>
          <p:nvPr/>
        </p:nvSpPr>
        <p:spPr>
          <a:xfrm>
            <a:off x="2745928" y="2263238"/>
            <a:ext cx="303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</a:t>
            </a:r>
            <a:endParaRPr lang="en-US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4284917" y="2274499"/>
            <a:ext cx="725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Network</a:t>
            </a:r>
          </a:p>
          <a:p>
            <a:r>
              <a:rPr lang="en-US" sz="1200" dirty="0" smtClean="0"/>
              <a:t>Switch</a:t>
            </a:r>
            <a:endParaRPr lang="en-US" sz="1200" dirty="0"/>
          </a:p>
        </p:txBody>
      </p:sp>
      <p:sp>
        <p:nvSpPr>
          <p:cNvPr id="81" name="TextBox 80"/>
          <p:cNvSpPr txBox="1"/>
          <p:nvPr/>
        </p:nvSpPr>
        <p:spPr>
          <a:xfrm>
            <a:off x="1636766" y="2365767"/>
            <a:ext cx="887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myServer</a:t>
            </a:r>
            <a:r>
              <a:rPr lang="en-US" sz="1200" dirty="0" smtClean="0"/>
              <a:t> 6</a:t>
            </a:r>
          </a:p>
          <a:p>
            <a:r>
              <a:rPr lang="en-US" sz="1200" dirty="0" smtClean="0"/>
              <a:t>Controller</a:t>
            </a:r>
            <a:endParaRPr lang="en-US" sz="1200" dirty="0"/>
          </a:p>
        </p:txBody>
      </p:sp>
      <p:sp>
        <p:nvSpPr>
          <p:cNvPr id="86" name="TextBox 85"/>
          <p:cNvSpPr txBox="1"/>
          <p:nvPr/>
        </p:nvSpPr>
        <p:spPr>
          <a:xfrm>
            <a:off x="3895620" y="4314915"/>
            <a:ext cx="101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DMX Lighting</a:t>
            </a:r>
          </a:p>
          <a:p>
            <a:r>
              <a:rPr lang="en-US" sz="1200" dirty="0" smtClean="0"/>
              <a:t>Controller</a:t>
            </a:r>
            <a:endParaRPr lang="en-US" sz="1200" dirty="0"/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4810329" y="3132477"/>
            <a:ext cx="4782314" cy="2187727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V="1">
            <a:off x="4802742" y="4314915"/>
            <a:ext cx="4738430" cy="1063281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4964174" y="5415702"/>
            <a:ext cx="4758895" cy="607328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 descr="Ubiquiti UniFi UAP-AC-PRO, 3dBi, 22dBm, 450Mbps, 3x3 @ 2. 4GHz &amp;amp; 3dBi, 22dBm, 1300Mbps, 3x3 @ 5GHz, 2xGigabit, 122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572" y="3513317"/>
            <a:ext cx="809232" cy="82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2" name="Straight Connector 101"/>
          <p:cNvCxnSpPr>
            <a:stCxn id="2056" idx="3"/>
          </p:cNvCxnSpPr>
          <p:nvPr/>
        </p:nvCxnSpPr>
        <p:spPr>
          <a:xfrm flipV="1">
            <a:off x="2621804" y="3318426"/>
            <a:ext cx="2318865" cy="605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8" name="Picture 10" descr="https://images-na.ssl-images-amazon.com/images/I/61ufQeEma5L._AC_SL1200_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267" y="4931062"/>
            <a:ext cx="1076661" cy="152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6" name="Straight Connector 45"/>
          <p:cNvCxnSpPr>
            <a:stCxn id="2056" idx="2"/>
            <a:endCxn id="2058" idx="0"/>
          </p:cNvCxnSpPr>
          <p:nvPr/>
        </p:nvCxnSpPr>
        <p:spPr>
          <a:xfrm flipH="1">
            <a:off x="2207598" y="4334055"/>
            <a:ext cx="9590" cy="597007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1923672" y="3120742"/>
            <a:ext cx="928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Wifi</a:t>
            </a:r>
            <a:endParaRPr lang="en-US" sz="1200" dirty="0" smtClean="0"/>
          </a:p>
          <a:p>
            <a:r>
              <a:rPr lang="en-US" sz="1200" dirty="0" err="1" smtClean="0"/>
              <a:t>AccessPoint</a:t>
            </a:r>
            <a:endParaRPr lang="en-US" sz="1200" dirty="0"/>
          </a:p>
        </p:txBody>
      </p:sp>
      <p:sp>
        <p:nvSpPr>
          <p:cNvPr id="105" name="TextBox 104"/>
          <p:cNvSpPr txBox="1"/>
          <p:nvPr/>
        </p:nvSpPr>
        <p:spPr>
          <a:xfrm>
            <a:off x="1158816" y="6480242"/>
            <a:ext cx="20975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iPad or Android Tablet / Phone</a:t>
            </a:r>
            <a:endParaRPr lang="en-US" sz="1200" dirty="0"/>
          </a:p>
        </p:txBody>
      </p:sp>
      <p:cxnSp>
        <p:nvCxnSpPr>
          <p:cNvPr id="101" name="Straight Connector 100"/>
          <p:cNvCxnSpPr/>
          <p:nvPr/>
        </p:nvCxnSpPr>
        <p:spPr>
          <a:xfrm>
            <a:off x="5093112" y="3310660"/>
            <a:ext cx="114998" cy="1225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0" name="Picture 8" descr="Skylight Flat Panel by Artik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3165" y="3520432"/>
            <a:ext cx="1130066" cy="113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701782" y="3338477"/>
            <a:ext cx="1311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DMX Cables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9541172" y="6387909"/>
            <a:ext cx="1414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DMX Devices</a:t>
            </a:r>
            <a:endParaRPr lang="en-US" dirty="0"/>
          </a:p>
        </p:txBody>
      </p:sp>
      <p:pic>
        <p:nvPicPr>
          <p:cNvPr id="4100" name="Picture 4" descr="Rosco Barndoor - Set of 4 (White)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7531" y="2233296"/>
            <a:ext cx="1246188" cy="1246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ETC ES750 UL White w/out Connector (7145A1101-1X)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175" y="3458551"/>
            <a:ext cx="1330901" cy="133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92643" y="4904861"/>
            <a:ext cx="1195966" cy="1466358"/>
          </a:xfrm>
          <a:prstGeom prst="rect">
            <a:avLst/>
          </a:prstGeom>
        </p:spPr>
      </p:pic>
      <p:pic>
        <p:nvPicPr>
          <p:cNvPr id="4104" name="Picture 8" descr="https://images-na.ssl-images-amazon.com/images/I/71JIUXaAmuL._AC_SL1000_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9949" y="1271707"/>
            <a:ext cx="1649273" cy="119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23069" y="380784"/>
            <a:ext cx="1909188" cy="1318249"/>
          </a:xfrm>
          <a:prstGeom prst="rect">
            <a:avLst/>
          </a:prstGeom>
        </p:spPr>
      </p:pic>
      <p:cxnSp>
        <p:nvCxnSpPr>
          <p:cNvPr id="47" name="Straight Connector 46"/>
          <p:cNvCxnSpPr/>
          <p:nvPr/>
        </p:nvCxnSpPr>
        <p:spPr>
          <a:xfrm flipV="1">
            <a:off x="4853103" y="1680999"/>
            <a:ext cx="4156914" cy="3617899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endCxn id="12" idx="1"/>
          </p:cNvCxnSpPr>
          <p:nvPr/>
        </p:nvCxnSpPr>
        <p:spPr>
          <a:xfrm flipV="1">
            <a:off x="8879135" y="1039909"/>
            <a:ext cx="843934" cy="3081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68358" y="442594"/>
            <a:ext cx="1238460" cy="683790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8648700" y="1027906"/>
            <a:ext cx="230435" cy="2438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876166" y="168633"/>
            <a:ext cx="10228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Power supply</a:t>
            </a:r>
            <a:endParaRPr lang="en-US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9820321" y="1654258"/>
            <a:ext cx="10410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RGB/W Lights</a:t>
            </a:r>
            <a:endParaRPr lang="en-US" sz="1200" dirty="0"/>
          </a:p>
        </p:txBody>
      </p:sp>
      <p:sp>
        <p:nvSpPr>
          <p:cNvPr id="58" name="TextBox 57"/>
          <p:cNvSpPr txBox="1"/>
          <p:nvPr/>
        </p:nvSpPr>
        <p:spPr>
          <a:xfrm>
            <a:off x="7641837" y="2418032"/>
            <a:ext cx="15451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DMX / RGB Controller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1445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Media Support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7728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535" y="-43113"/>
            <a:ext cx="10515600" cy="1325563"/>
          </a:xfrm>
        </p:spPr>
        <p:txBody>
          <a:bodyPr/>
          <a:lstStyle/>
          <a:p>
            <a:r>
              <a:rPr lang="en-US" dirty="0" smtClean="0"/>
              <a:t>Movies</a:t>
            </a:r>
            <a:endParaRPr lang="en-US" dirty="0"/>
          </a:p>
        </p:txBody>
      </p:sp>
      <p:pic>
        <p:nvPicPr>
          <p:cNvPr id="1034" name="Picture 10" descr="YouTube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3152347"/>
            <a:ext cx="731520" cy="73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" name="Group 47"/>
          <p:cNvGrpSpPr/>
          <p:nvPr/>
        </p:nvGrpSpPr>
        <p:grpSpPr>
          <a:xfrm>
            <a:off x="3181350" y="5446576"/>
            <a:ext cx="986789" cy="1375527"/>
            <a:chOff x="3181350" y="5446576"/>
            <a:chExt cx="986789" cy="1375527"/>
          </a:xfrm>
        </p:grpSpPr>
        <p:pic>
          <p:nvPicPr>
            <p:cNvPr id="1042" name="Picture 18" descr="handbrake.fr/img/logo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1350" y="5446576"/>
              <a:ext cx="986789" cy="9867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3208914" y="6421993"/>
              <a:ext cx="93166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dirty="0" smtClean="0"/>
                <a:t>Handbrake</a:t>
              </a:r>
            </a:p>
            <a:p>
              <a:pPr algn="ctr"/>
              <a:r>
                <a:rPr lang="en-US" sz="1000" dirty="0" smtClean="0"/>
                <a:t>Transcoder PC</a:t>
              </a:r>
              <a:endParaRPr lang="en-US" sz="1000" dirty="0"/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92345" y="4008437"/>
            <a:ext cx="864339" cy="1066911"/>
            <a:chOff x="192345" y="4618037"/>
            <a:chExt cx="864339" cy="1066911"/>
          </a:xfrm>
        </p:grpSpPr>
        <p:pic>
          <p:nvPicPr>
            <p:cNvPr id="1036" name="Picture 12" descr="Satellite Vista icon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754" y="4618037"/>
              <a:ext cx="731520" cy="731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>
              <a:off x="192345" y="5284838"/>
              <a:ext cx="86433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dirty="0" smtClean="0"/>
                <a:t>Dish/DirecTV</a:t>
              </a:r>
            </a:p>
            <a:p>
              <a:pPr algn="ctr"/>
              <a:r>
                <a:rPr lang="en-US" sz="1000" dirty="0" smtClean="0"/>
                <a:t>Satellite</a:t>
              </a:r>
              <a:endParaRPr lang="en-US" sz="1000" dirty="0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1659372" y="4477968"/>
            <a:ext cx="938077" cy="1091253"/>
            <a:chOff x="1534407" y="4593695"/>
            <a:chExt cx="938077" cy="1091253"/>
          </a:xfrm>
        </p:grpSpPr>
        <p:pic>
          <p:nvPicPr>
            <p:cNvPr id="1046" name="Picture 22" descr="Hauppaug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5515" y="4593695"/>
              <a:ext cx="755861" cy="7558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1534407" y="5284838"/>
              <a:ext cx="93807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err="1" smtClean="0"/>
                <a:t>CaptureCard</a:t>
              </a:r>
              <a:endParaRPr lang="en-US" sz="1000" dirty="0" smtClean="0"/>
            </a:p>
            <a:p>
              <a:pPr algn="ctr"/>
              <a:r>
                <a:rPr lang="en-US" sz="1000" dirty="0" smtClean="0"/>
                <a:t>On PC</a:t>
              </a:r>
              <a:endParaRPr lang="en-US" sz="1000" dirty="0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636165" y="2635397"/>
            <a:ext cx="1054100" cy="1172490"/>
            <a:chOff x="1636165" y="2635397"/>
            <a:chExt cx="1054100" cy="1172490"/>
          </a:xfrm>
        </p:grpSpPr>
        <p:pic>
          <p:nvPicPr>
            <p:cNvPr id="1038" name="Picture 14" descr="PlayOn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6165" y="2635397"/>
              <a:ext cx="1054100" cy="792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Box 17"/>
            <p:cNvSpPr txBox="1"/>
            <p:nvPr/>
          </p:nvSpPr>
          <p:spPr>
            <a:xfrm>
              <a:off x="1647305" y="3407777"/>
              <a:ext cx="10318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/>
                <a:t>Copy Software</a:t>
              </a:r>
            </a:p>
            <a:p>
              <a:pPr algn="ctr"/>
              <a:r>
                <a:rPr lang="en-US" sz="1000" dirty="0" smtClean="0"/>
                <a:t>On PC</a:t>
              </a:r>
              <a:endParaRPr lang="en-US" sz="1000" dirty="0"/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583818" y="2583864"/>
            <a:ext cx="1647825" cy="2020899"/>
            <a:chOff x="3583818" y="2583864"/>
            <a:chExt cx="1647825" cy="2020899"/>
          </a:xfrm>
        </p:grpSpPr>
        <p:pic>
          <p:nvPicPr>
            <p:cNvPr id="1044" name="Picture 20" descr="WD 8TB My Cloud Expert Series EX4100 - WDBWZE0080KBK-NESN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3818" y="2583864"/>
              <a:ext cx="1647825" cy="1647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>
              <a:off x="3681858" y="4235431"/>
              <a:ext cx="14517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NAS Storage*</a:t>
              </a:r>
              <a:endParaRPr lang="en-US" dirty="0"/>
            </a:p>
          </p:txBody>
        </p:sp>
      </p:grpSp>
      <p:cxnSp>
        <p:nvCxnSpPr>
          <p:cNvPr id="7" name="Straight Arrow Connector 6"/>
          <p:cNvCxnSpPr/>
          <p:nvPr/>
        </p:nvCxnSpPr>
        <p:spPr>
          <a:xfrm>
            <a:off x="2437103" y="6025695"/>
            <a:ext cx="687097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030" idx="3"/>
          </p:cNvCxnSpPr>
          <p:nvPr/>
        </p:nvCxnSpPr>
        <p:spPr>
          <a:xfrm>
            <a:off x="1007745" y="2616199"/>
            <a:ext cx="602740" cy="2980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034" idx="3"/>
            <a:endCxn id="1038" idx="1"/>
          </p:cNvCxnSpPr>
          <p:nvPr/>
        </p:nvCxnSpPr>
        <p:spPr>
          <a:xfrm flipV="1">
            <a:off x="1007745" y="3031593"/>
            <a:ext cx="628420" cy="4865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036" idx="3"/>
            <a:endCxn id="1046" idx="1"/>
          </p:cNvCxnSpPr>
          <p:nvPr/>
        </p:nvCxnSpPr>
        <p:spPr>
          <a:xfrm>
            <a:off x="990274" y="4374197"/>
            <a:ext cx="760206" cy="4817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endCxn id="1040" idx="1"/>
          </p:cNvCxnSpPr>
          <p:nvPr/>
        </p:nvCxnSpPr>
        <p:spPr>
          <a:xfrm>
            <a:off x="1123753" y="6112442"/>
            <a:ext cx="49362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1007745" y="2022825"/>
            <a:ext cx="569830" cy="7494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1038" idx="3"/>
            <a:endCxn id="1044" idx="1"/>
          </p:cNvCxnSpPr>
          <p:nvPr/>
        </p:nvCxnSpPr>
        <p:spPr>
          <a:xfrm>
            <a:off x="2690265" y="3031593"/>
            <a:ext cx="893553" cy="3761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1046" idx="3"/>
          </p:cNvCxnSpPr>
          <p:nvPr/>
        </p:nvCxnSpPr>
        <p:spPr>
          <a:xfrm flipV="1">
            <a:off x="2506341" y="3772244"/>
            <a:ext cx="1035071" cy="1083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1042" idx="0"/>
            <a:endCxn id="19" idx="1"/>
          </p:cNvCxnSpPr>
          <p:nvPr/>
        </p:nvCxnSpPr>
        <p:spPr>
          <a:xfrm flipV="1">
            <a:off x="3674745" y="4420097"/>
            <a:ext cx="7113" cy="10264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" name="Group 106"/>
          <p:cNvGrpSpPr/>
          <p:nvPr/>
        </p:nvGrpSpPr>
        <p:grpSpPr>
          <a:xfrm>
            <a:off x="7254267" y="2234414"/>
            <a:ext cx="779361" cy="779361"/>
            <a:chOff x="7254267" y="2234414"/>
            <a:chExt cx="779361" cy="779361"/>
          </a:xfrm>
        </p:grpSpPr>
        <p:pic>
          <p:nvPicPr>
            <p:cNvPr id="1054" name="Picture 30" descr="Plex Icon of Flat style - Available in SVG, PNG, EPS, AI &amp; Icon fonts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4267" y="2234414"/>
              <a:ext cx="779361" cy="779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5" name="TextBox 54"/>
            <p:cNvSpPr txBox="1"/>
            <p:nvPr/>
          </p:nvSpPr>
          <p:spPr>
            <a:xfrm>
              <a:off x="7352040" y="2691786"/>
              <a:ext cx="58381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/>
                <a:t>Server*</a:t>
              </a:r>
              <a:endParaRPr lang="en-US" sz="1000" dirty="0"/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8259078" y="2220695"/>
            <a:ext cx="779361" cy="779361"/>
            <a:chOff x="8259078" y="2220695"/>
            <a:chExt cx="779361" cy="779361"/>
          </a:xfrm>
        </p:grpSpPr>
        <p:pic>
          <p:nvPicPr>
            <p:cNvPr id="56" name="Picture 30" descr="Plex Icon of Flat style - Available in SVG, PNG, EPS, AI &amp; Icon fonts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59078" y="2220695"/>
              <a:ext cx="779361" cy="779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7" name="TextBox 56"/>
            <p:cNvSpPr txBox="1"/>
            <p:nvPr/>
          </p:nvSpPr>
          <p:spPr>
            <a:xfrm>
              <a:off x="8363263" y="2680766"/>
              <a:ext cx="57099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/>
                <a:t>Player*</a:t>
              </a:r>
              <a:endParaRPr lang="en-US" sz="1000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145775" y="3963343"/>
            <a:ext cx="640080" cy="832727"/>
            <a:chOff x="7446475" y="4480408"/>
            <a:chExt cx="640080" cy="832727"/>
          </a:xfrm>
        </p:grpSpPr>
        <p:pic>
          <p:nvPicPr>
            <p:cNvPr id="1062" name="Picture 38" descr="Tizen icon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6475" y="4480408"/>
              <a:ext cx="640080" cy="640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9" name="TextBox 58"/>
            <p:cNvSpPr txBox="1"/>
            <p:nvPr/>
          </p:nvSpPr>
          <p:spPr>
            <a:xfrm>
              <a:off x="7537125" y="5066914"/>
              <a:ext cx="52290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err="1" smtClean="0"/>
                <a:t>Tizen</a:t>
              </a:r>
              <a:r>
                <a:rPr lang="en-US" sz="1000" dirty="0" smtClean="0"/>
                <a:t>*</a:t>
              </a:r>
              <a:endParaRPr lang="en-US" sz="1000" dirty="0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065706" y="1049514"/>
            <a:ext cx="800219" cy="816360"/>
            <a:chOff x="7395590" y="1922145"/>
            <a:chExt cx="800219" cy="816360"/>
          </a:xfrm>
        </p:grpSpPr>
        <p:pic>
          <p:nvPicPr>
            <p:cNvPr id="1048" name="Picture 24" descr="Icon , nvidia, Nvidia logo transparent background PNG clipart | HiClipart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3599" y="1922145"/>
              <a:ext cx="640080" cy="640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0" name="TextBox 59"/>
            <p:cNvSpPr txBox="1"/>
            <p:nvPr/>
          </p:nvSpPr>
          <p:spPr>
            <a:xfrm>
              <a:off x="7395590" y="2492284"/>
              <a:ext cx="800219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err="1" smtClean="0"/>
                <a:t>AndroidTV</a:t>
              </a:r>
              <a:r>
                <a:rPr lang="en-US" sz="1000" dirty="0" smtClean="0"/>
                <a:t>*</a:t>
              </a:r>
              <a:endParaRPr lang="en-US" sz="1000" dirty="0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6065706" y="59085"/>
            <a:ext cx="800219" cy="847646"/>
            <a:chOff x="7393167" y="59085"/>
            <a:chExt cx="800219" cy="847646"/>
          </a:xfrm>
        </p:grpSpPr>
        <p:sp>
          <p:nvSpPr>
            <p:cNvPr id="62" name="TextBox 61"/>
            <p:cNvSpPr txBox="1"/>
            <p:nvPr/>
          </p:nvSpPr>
          <p:spPr>
            <a:xfrm>
              <a:off x="7393167" y="660510"/>
              <a:ext cx="800219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err="1" smtClean="0"/>
                <a:t>AndroidTV</a:t>
              </a:r>
              <a:r>
                <a:rPr lang="en-US" sz="1000" dirty="0" smtClean="0"/>
                <a:t>*</a:t>
              </a:r>
              <a:endParaRPr lang="en-US" sz="1000" dirty="0"/>
            </a:p>
          </p:txBody>
        </p:sp>
        <p:pic>
          <p:nvPicPr>
            <p:cNvPr id="1068" name="Picture 44" descr="Amazon Fire TV - Apps on Google Play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3236" y="59085"/>
              <a:ext cx="640080" cy="640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0" name="Group 39"/>
          <p:cNvGrpSpPr/>
          <p:nvPr/>
        </p:nvGrpSpPr>
        <p:grpSpPr>
          <a:xfrm>
            <a:off x="6145775" y="2008657"/>
            <a:ext cx="640080" cy="817176"/>
            <a:chOff x="7441178" y="2856834"/>
            <a:chExt cx="640080" cy="817176"/>
          </a:xfrm>
        </p:grpSpPr>
        <p:pic>
          <p:nvPicPr>
            <p:cNvPr id="1050" name="Picture 26" descr="Control Your Roku from an HP TouchPad | pivotCE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1178" y="2856834"/>
              <a:ext cx="640080" cy="640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8" name="TextBox 67"/>
            <p:cNvSpPr txBox="1"/>
            <p:nvPr/>
          </p:nvSpPr>
          <p:spPr>
            <a:xfrm>
              <a:off x="7499768" y="3427789"/>
              <a:ext cx="52290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/>
                <a:t>Linux*</a:t>
              </a:r>
              <a:endParaRPr lang="en-US" sz="1000" dirty="0"/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125017" y="5941600"/>
            <a:ext cx="681597" cy="851944"/>
            <a:chOff x="7449476" y="3668621"/>
            <a:chExt cx="681597" cy="851944"/>
          </a:xfrm>
        </p:grpSpPr>
        <p:pic>
          <p:nvPicPr>
            <p:cNvPr id="1060" name="Picture 36" descr="Apple tv tv icon - Apple Tv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0234" y="3668621"/>
              <a:ext cx="640080" cy="640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0" name="TextBox 69"/>
            <p:cNvSpPr txBox="1"/>
            <p:nvPr/>
          </p:nvSpPr>
          <p:spPr>
            <a:xfrm>
              <a:off x="7449476" y="4274344"/>
              <a:ext cx="68159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err="1" smtClean="0"/>
                <a:t>MacOS</a:t>
              </a:r>
              <a:r>
                <a:rPr lang="en-US" sz="1000" dirty="0" smtClean="0"/>
                <a:t>**</a:t>
              </a:r>
              <a:endParaRPr lang="en-US" sz="1000" dirty="0"/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5953381" y="4938853"/>
            <a:ext cx="1061509" cy="1004957"/>
            <a:chOff x="5953381" y="4938853"/>
            <a:chExt cx="1061509" cy="1004957"/>
          </a:xfrm>
        </p:grpSpPr>
        <p:pic>
          <p:nvPicPr>
            <p:cNvPr id="1064" name="Picture 40" descr="Raspberry Pi Icon File - Raspberry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5335" y="4938853"/>
              <a:ext cx="1000961" cy="630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2" name="TextBox 71"/>
            <p:cNvSpPr txBox="1"/>
            <p:nvPr/>
          </p:nvSpPr>
          <p:spPr>
            <a:xfrm>
              <a:off x="5953381" y="5543700"/>
              <a:ext cx="106150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dirty="0" err="1" smtClean="0"/>
                <a:t>myMediaPlayer</a:t>
              </a:r>
              <a:r>
                <a:rPr lang="en-US" sz="1000" dirty="0" smtClean="0"/>
                <a:t>*</a:t>
              </a:r>
            </a:p>
            <a:p>
              <a:pPr algn="ctr"/>
              <a:r>
                <a:rPr lang="en-US" sz="1000" dirty="0" err="1" smtClean="0"/>
                <a:t>Raspbian</a:t>
              </a:r>
              <a:endParaRPr lang="en-US" sz="1000" dirty="0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6065706" y="2914257"/>
            <a:ext cx="800219" cy="949736"/>
            <a:chOff x="7335849" y="5932704"/>
            <a:chExt cx="800219" cy="949736"/>
          </a:xfrm>
        </p:grpSpPr>
        <p:pic>
          <p:nvPicPr>
            <p:cNvPr id="1066" name="Picture 42" descr="Android TV icon | DTVKit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5596" y="5932704"/>
              <a:ext cx="720725" cy="7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4" name="TextBox 73"/>
            <p:cNvSpPr txBox="1"/>
            <p:nvPr/>
          </p:nvSpPr>
          <p:spPr>
            <a:xfrm>
              <a:off x="7335849" y="6636219"/>
              <a:ext cx="800219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err="1" smtClean="0"/>
                <a:t>AndroidTV</a:t>
              </a:r>
              <a:r>
                <a:rPr lang="en-US" sz="1000" dirty="0" smtClean="0"/>
                <a:t>*</a:t>
              </a:r>
              <a:endParaRPr lang="en-US" sz="1000" dirty="0"/>
            </a:p>
          </p:txBody>
        </p:sp>
      </p:grpSp>
      <p:grpSp>
        <p:nvGrpSpPr>
          <p:cNvPr id="124" name="Group 123"/>
          <p:cNvGrpSpPr/>
          <p:nvPr/>
        </p:nvGrpSpPr>
        <p:grpSpPr>
          <a:xfrm>
            <a:off x="1617376" y="5623881"/>
            <a:ext cx="977122" cy="1277083"/>
            <a:chOff x="1617376" y="5623881"/>
            <a:chExt cx="977122" cy="1277083"/>
          </a:xfrm>
        </p:grpSpPr>
        <p:pic>
          <p:nvPicPr>
            <p:cNvPr id="1040" name="Picture 16" descr="anydvd.cc/wp-content/uploads/sites/2/2020/02/an...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7376" y="5623881"/>
              <a:ext cx="977122" cy="9771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" name="TextBox 50"/>
            <p:cNvSpPr txBox="1"/>
            <p:nvPr/>
          </p:nvSpPr>
          <p:spPr>
            <a:xfrm>
              <a:off x="1624876" y="6500854"/>
              <a:ext cx="96212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dirty="0" smtClean="0"/>
                <a:t>On PC*</a:t>
              </a:r>
            </a:p>
            <a:p>
              <a:pPr algn="ctr"/>
              <a:r>
                <a:rPr lang="en-US" sz="1000" dirty="0" smtClean="0"/>
                <a:t>(check legality)</a:t>
              </a:r>
              <a:endParaRPr lang="en-US" sz="1000" dirty="0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76225" y="5740827"/>
            <a:ext cx="731520" cy="914919"/>
            <a:chOff x="276225" y="5636052"/>
            <a:chExt cx="731520" cy="914919"/>
          </a:xfrm>
        </p:grpSpPr>
        <p:pic>
          <p:nvPicPr>
            <p:cNvPr id="1028" name="Picture 4" descr="DVD icon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225" y="5636052"/>
              <a:ext cx="731520" cy="731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2" name="TextBox 81"/>
            <p:cNvSpPr txBox="1"/>
            <p:nvPr/>
          </p:nvSpPr>
          <p:spPr>
            <a:xfrm>
              <a:off x="391756" y="6304750"/>
              <a:ext cx="50045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/>
                <a:t>On PC</a:t>
              </a:r>
              <a:endParaRPr lang="en-US" sz="1000" dirty="0"/>
            </a:p>
          </p:txBody>
        </p:sp>
      </p:grpSp>
      <p:sp>
        <p:nvSpPr>
          <p:cNvPr id="85" name="TextBox 84"/>
          <p:cNvSpPr txBox="1"/>
          <p:nvPr/>
        </p:nvSpPr>
        <p:spPr>
          <a:xfrm>
            <a:off x="392614" y="3799627"/>
            <a:ext cx="5004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On PC</a:t>
            </a:r>
            <a:endParaRPr lang="en-US" sz="1000" dirty="0"/>
          </a:p>
        </p:txBody>
      </p:sp>
      <p:grpSp>
        <p:nvGrpSpPr>
          <p:cNvPr id="58" name="Group 57"/>
          <p:cNvGrpSpPr/>
          <p:nvPr/>
        </p:nvGrpSpPr>
        <p:grpSpPr>
          <a:xfrm>
            <a:off x="276225" y="2250439"/>
            <a:ext cx="731520" cy="918310"/>
            <a:chOff x="276225" y="2698114"/>
            <a:chExt cx="731520" cy="918310"/>
          </a:xfrm>
        </p:grpSpPr>
        <p:pic>
          <p:nvPicPr>
            <p:cNvPr id="1030" name="Picture 6" descr="Web Netflix Metro icon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225" y="2698114"/>
              <a:ext cx="731520" cy="731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TextBox 85"/>
            <p:cNvSpPr txBox="1"/>
            <p:nvPr/>
          </p:nvSpPr>
          <p:spPr>
            <a:xfrm>
              <a:off x="391756" y="3370203"/>
              <a:ext cx="50045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/>
                <a:t>On PC</a:t>
              </a:r>
              <a:endParaRPr lang="en-US" sz="1000" dirty="0"/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76225" y="1309477"/>
            <a:ext cx="731520" cy="897077"/>
            <a:chOff x="276225" y="1757152"/>
            <a:chExt cx="731520" cy="897077"/>
          </a:xfrm>
        </p:grpSpPr>
        <p:pic>
          <p:nvPicPr>
            <p:cNvPr id="1032" name="Picture 8" descr="Amazon icon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225" y="1757152"/>
              <a:ext cx="731520" cy="731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7" name="TextBox 86"/>
            <p:cNvSpPr txBox="1"/>
            <p:nvPr/>
          </p:nvSpPr>
          <p:spPr>
            <a:xfrm>
              <a:off x="391756" y="2408008"/>
              <a:ext cx="50045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/>
                <a:t>On PC</a:t>
              </a:r>
              <a:endParaRPr lang="en-US" sz="1000" dirty="0"/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7838422" y="3165450"/>
            <a:ext cx="874855" cy="838403"/>
            <a:chOff x="8173789" y="3115522"/>
            <a:chExt cx="874855" cy="838403"/>
          </a:xfrm>
        </p:grpSpPr>
        <p:pic>
          <p:nvPicPr>
            <p:cNvPr id="1052" name="Picture 28" descr="upload.wikimedia.org/wikipedia/commons/thumb/0/...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73789" y="3115522"/>
              <a:ext cx="782336" cy="8384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5" name="TextBox 74"/>
            <p:cNvSpPr txBox="1"/>
            <p:nvPr/>
          </p:nvSpPr>
          <p:spPr>
            <a:xfrm>
              <a:off x="8748562" y="3537650"/>
              <a:ext cx="3000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*</a:t>
              </a:r>
              <a:endParaRPr lang="en-US" dirty="0"/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9508423" y="4314141"/>
            <a:ext cx="1845377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Key</a:t>
            </a:r>
          </a:p>
          <a:p>
            <a:r>
              <a:rPr lang="en-US" sz="1000" dirty="0" smtClean="0"/>
              <a:t>*Controlled by </a:t>
            </a:r>
            <a:r>
              <a:rPr lang="en-US" sz="1000" dirty="0" err="1" smtClean="0"/>
              <a:t>myServer</a:t>
            </a:r>
            <a:r>
              <a:rPr lang="en-US" sz="1000" dirty="0" smtClean="0"/>
              <a:t> via IP</a:t>
            </a:r>
          </a:p>
          <a:p>
            <a:r>
              <a:rPr lang="en-US" sz="1000" dirty="0" smtClean="0"/>
              <a:t>**Controlled by </a:t>
            </a:r>
            <a:r>
              <a:rPr lang="en-US" sz="1000" dirty="0" err="1" smtClean="0"/>
              <a:t>myServer</a:t>
            </a:r>
            <a:r>
              <a:rPr lang="en-US" sz="1000" dirty="0" smtClean="0"/>
              <a:t> via IR</a:t>
            </a:r>
            <a:endParaRPr lang="en-US" sz="1000" dirty="0"/>
          </a:p>
        </p:txBody>
      </p:sp>
      <p:pic>
        <p:nvPicPr>
          <p:cNvPr id="1074" name="Picture 50" descr="Watching Tv Icons - Download Free Vector Icons | Noun Project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87" y="358445"/>
            <a:ext cx="1244029" cy="124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9" name="Group 78"/>
          <p:cNvGrpSpPr/>
          <p:nvPr/>
        </p:nvGrpSpPr>
        <p:grpSpPr>
          <a:xfrm>
            <a:off x="9623417" y="2370693"/>
            <a:ext cx="1513244" cy="1450351"/>
            <a:chOff x="10060975" y="3386525"/>
            <a:chExt cx="1513244" cy="1450351"/>
          </a:xfrm>
        </p:grpSpPr>
        <p:pic>
          <p:nvPicPr>
            <p:cNvPr id="1072" name="Picture 48" descr="UP TO 9 - TVs"/>
            <p:cNvPicPr>
              <a:picLocks noChangeAspect="1" noChangeArrowheads="1"/>
            </p:cNvPicPr>
            <p:nvPr/>
          </p:nvPicPr>
          <p:blipFill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404"/>
            <a:stretch/>
          </p:blipFill>
          <p:spPr bwMode="auto">
            <a:xfrm>
              <a:off x="10060975" y="3386525"/>
              <a:ext cx="1513244" cy="11347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" name="TextBox 77"/>
            <p:cNvSpPr txBox="1"/>
            <p:nvPr/>
          </p:nvSpPr>
          <p:spPr>
            <a:xfrm>
              <a:off x="10221120" y="4590655"/>
              <a:ext cx="1192955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/>
                <a:t>Video Distribution*</a:t>
              </a:r>
              <a:endParaRPr lang="en-US" sz="1000" dirty="0"/>
            </a:p>
          </p:txBody>
        </p:sp>
      </p:grpSp>
      <p:sp>
        <p:nvSpPr>
          <p:cNvPr id="84" name="Left Brace 83"/>
          <p:cNvSpPr/>
          <p:nvPr/>
        </p:nvSpPr>
        <p:spPr>
          <a:xfrm>
            <a:off x="5667375" y="365125"/>
            <a:ext cx="297960" cy="600244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Arrow Connector 88"/>
          <p:cNvCxnSpPr/>
          <p:nvPr/>
        </p:nvCxnSpPr>
        <p:spPr>
          <a:xfrm>
            <a:off x="5219866" y="3366348"/>
            <a:ext cx="32368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ight Brace 89"/>
          <p:cNvSpPr/>
          <p:nvPr/>
        </p:nvSpPr>
        <p:spPr>
          <a:xfrm>
            <a:off x="6825850" y="365125"/>
            <a:ext cx="419936" cy="600244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Arrow Connector 91"/>
          <p:cNvCxnSpPr>
            <a:stCxn id="90" idx="1"/>
          </p:cNvCxnSpPr>
          <p:nvPr/>
        </p:nvCxnSpPr>
        <p:spPr>
          <a:xfrm flipV="1">
            <a:off x="7245786" y="2900925"/>
            <a:ext cx="247729" cy="4654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Right Brace 92"/>
          <p:cNvSpPr/>
          <p:nvPr/>
        </p:nvSpPr>
        <p:spPr>
          <a:xfrm>
            <a:off x="9048644" y="2579612"/>
            <a:ext cx="343006" cy="106253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5" name="Straight Arrow Connector 94"/>
          <p:cNvCxnSpPr>
            <a:stCxn id="1072" idx="0"/>
          </p:cNvCxnSpPr>
          <p:nvPr/>
        </p:nvCxnSpPr>
        <p:spPr>
          <a:xfrm flipV="1">
            <a:off x="10380039" y="1739126"/>
            <a:ext cx="0" cy="6315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10921716" y="475844"/>
            <a:ext cx="889987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TV(s)</a:t>
            </a:r>
          </a:p>
          <a:p>
            <a:r>
              <a:rPr lang="en-US" sz="1000" dirty="0" smtClean="0"/>
              <a:t>LG*</a:t>
            </a:r>
          </a:p>
          <a:p>
            <a:r>
              <a:rPr lang="en-US" sz="1000" dirty="0" smtClean="0"/>
              <a:t>Sony*</a:t>
            </a:r>
          </a:p>
          <a:p>
            <a:r>
              <a:rPr lang="en-US" sz="1000" dirty="0" smtClean="0"/>
              <a:t>Samsung*,**</a:t>
            </a:r>
          </a:p>
          <a:p>
            <a:r>
              <a:rPr lang="en-US" sz="1000" dirty="0" smtClean="0"/>
              <a:t>others</a:t>
            </a:r>
            <a:endParaRPr lang="en-US" sz="1000" dirty="0"/>
          </a:p>
        </p:txBody>
      </p:sp>
      <p:cxnSp>
        <p:nvCxnSpPr>
          <p:cNvPr id="123" name="Straight Arrow Connector 122"/>
          <p:cNvCxnSpPr>
            <a:stCxn id="90" idx="1"/>
            <a:endCxn id="1052" idx="1"/>
          </p:cNvCxnSpPr>
          <p:nvPr/>
        </p:nvCxnSpPr>
        <p:spPr>
          <a:xfrm>
            <a:off x="7245786" y="3366349"/>
            <a:ext cx="592636" cy="2183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Arrow Connector 125"/>
          <p:cNvCxnSpPr/>
          <p:nvPr/>
        </p:nvCxnSpPr>
        <p:spPr>
          <a:xfrm flipV="1">
            <a:off x="8042108" y="2794275"/>
            <a:ext cx="245212" cy="3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7394674" y="4030724"/>
            <a:ext cx="1728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Apps running on</a:t>
            </a:r>
          </a:p>
          <a:p>
            <a:pPr algn="ctr"/>
            <a:r>
              <a:rPr lang="en-US" dirty="0" smtClean="0"/>
              <a:t>Media Players</a:t>
            </a:r>
            <a:endParaRPr lang="en-US" dirty="0"/>
          </a:p>
        </p:txBody>
      </p:sp>
      <p:sp>
        <p:nvSpPr>
          <p:cNvPr id="106" name="TextBox 105"/>
          <p:cNvSpPr txBox="1"/>
          <p:nvPr/>
        </p:nvSpPr>
        <p:spPr>
          <a:xfrm>
            <a:off x="4845927" y="120013"/>
            <a:ext cx="845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Media</a:t>
            </a:r>
          </a:p>
          <a:p>
            <a:pPr algn="ctr"/>
            <a:r>
              <a:rPr lang="en-US" dirty="0" smtClean="0"/>
              <a:t>Players</a:t>
            </a:r>
            <a:endParaRPr lang="en-US" dirty="0"/>
          </a:p>
        </p:txBody>
      </p:sp>
      <p:grpSp>
        <p:nvGrpSpPr>
          <p:cNvPr id="111" name="Group 110"/>
          <p:cNvGrpSpPr/>
          <p:nvPr/>
        </p:nvGrpSpPr>
        <p:grpSpPr>
          <a:xfrm>
            <a:off x="235460" y="4997188"/>
            <a:ext cx="732893" cy="801095"/>
            <a:chOff x="3055106" y="1371601"/>
            <a:chExt cx="732893" cy="801095"/>
          </a:xfrm>
        </p:grpSpPr>
        <p:pic>
          <p:nvPicPr>
            <p:cNvPr id="1078" name="Picture 54" descr="Freedom Radio FM] | Home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3202" y="1371601"/>
              <a:ext cx="476700" cy="590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0" name="TextBox 109"/>
            <p:cNvSpPr txBox="1"/>
            <p:nvPr/>
          </p:nvSpPr>
          <p:spPr>
            <a:xfrm>
              <a:off x="3055106" y="1926475"/>
              <a:ext cx="73289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/>
                <a:t>OTA on PC</a:t>
              </a:r>
              <a:endParaRPr lang="en-US" sz="1000" dirty="0"/>
            </a:p>
          </p:txBody>
        </p:sp>
      </p:grpSp>
      <p:cxnSp>
        <p:nvCxnSpPr>
          <p:cNvPr id="139" name="Straight Arrow Connector 138"/>
          <p:cNvCxnSpPr/>
          <p:nvPr/>
        </p:nvCxnSpPr>
        <p:spPr>
          <a:xfrm flipV="1">
            <a:off x="876068" y="5023039"/>
            <a:ext cx="865931" cy="154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Arrow Connector 151"/>
          <p:cNvCxnSpPr/>
          <p:nvPr/>
        </p:nvCxnSpPr>
        <p:spPr>
          <a:xfrm flipV="1">
            <a:off x="2453492" y="4349172"/>
            <a:ext cx="1094323" cy="13916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285" y="1911311"/>
            <a:ext cx="1186035" cy="3607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552" y="1030058"/>
            <a:ext cx="1150364" cy="57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79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12661</TotalTime>
  <Words>435</Words>
  <Application>Microsoft Office PowerPoint</Application>
  <PresentationFormat>Widescreen</PresentationFormat>
  <Paragraphs>176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myServer 6 Sports Bar Systems</vt:lpstr>
      <vt:lpstr>Allonis myServer 6 Pi Cases and Mounts</vt:lpstr>
      <vt:lpstr>Video Connection Overview</vt:lpstr>
      <vt:lpstr>Audio Connection Overview</vt:lpstr>
      <vt:lpstr>Camera Connection Overview</vt:lpstr>
      <vt:lpstr>Shade Connection Overview</vt:lpstr>
      <vt:lpstr>Lighting Connection Overview</vt:lpstr>
      <vt:lpstr>DMX Connection Overview</vt:lpstr>
      <vt:lpstr>Media Support</vt:lpstr>
      <vt:lpstr>Movies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Media Sources</dc:title>
  <dc:creator>David Li</dc:creator>
  <cp:lastModifiedBy>David Li</cp:lastModifiedBy>
  <cp:revision>55</cp:revision>
  <dcterms:created xsi:type="dcterms:W3CDTF">2020-09-10T11:46:08Z</dcterms:created>
  <dcterms:modified xsi:type="dcterms:W3CDTF">2020-10-13T02:21:46Z</dcterms:modified>
</cp:coreProperties>
</file>